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71"/>
  </p:notesMasterIdLst>
  <p:handoutMasterIdLst>
    <p:handoutMasterId r:id="rId72"/>
  </p:handoutMasterIdLst>
  <p:sldIdLst>
    <p:sldId id="307" r:id="rId3"/>
    <p:sldId id="378" r:id="rId4"/>
    <p:sldId id="386" r:id="rId5"/>
    <p:sldId id="379" r:id="rId6"/>
    <p:sldId id="383" r:id="rId7"/>
    <p:sldId id="380" r:id="rId8"/>
    <p:sldId id="381" r:id="rId9"/>
    <p:sldId id="384" r:id="rId10"/>
    <p:sldId id="382" r:id="rId11"/>
    <p:sldId id="385" r:id="rId12"/>
    <p:sldId id="388" r:id="rId13"/>
    <p:sldId id="397" r:id="rId14"/>
    <p:sldId id="390" r:id="rId15"/>
    <p:sldId id="395" r:id="rId16"/>
    <p:sldId id="393" r:id="rId17"/>
    <p:sldId id="400" r:id="rId18"/>
    <p:sldId id="405" r:id="rId19"/>
    <p:sldId id="401" r:id="rId20"/>
    <p:sldId id="407" r:id="rId21"/>
    <p:sldId id="419" r:id="rId22"/>
    <p:sldId id="408" r:id="rId23"/>
    <p:sldId id="412" r:id="rId24"/>
    <p:sldId id="406" r:id="rId25"/>
    <p:sldId id="429" r:id="rId26"/>
    <p:sldId id="416" r:id="rId27"/>
    <p:sldId id="417" r:id="rId28"/>
    <p:sldId id="418" r:id="rId29"/>
    <p:sldId id="420" r:id="rId30"/>
    <p:sldId id="424" r:id="rId31"/>
    <p:sldId id="422" r:id="rId32"/>
    <p:sldId id="423" r:id="rId33"/>
    <p:sldId id="426" r:id="rId34"/>
    <p:sldId id="425" r:id="rId35"/>
    <p:sldId id="427" r:id="rId36"/>
    <p:sldId id="428" r:id="rId37"/>
    <p:sldId id="430" r:id="rId38"/>
    <p:sldId id="431" r:id="rId39"/>
    <p:sldId id="432" r:id="rId40"/>
    <p:sldId id="433" r:id="rId41"/>
    <p:sldId id="434" r:id="rId42"/>
    <p:sldId id="435" r:id="rId43"/>
    <p:sldId id="436" r:id="rId44"/>
    <p:sldId id="437" r:id="rId45"/>
    <p:sldId id="438" r:id="rId46"/>
    <p:sldId id="439" r:id="rId47"/>
    <p:sldId id="440" r:id="rId48"/>
    <p:sldId id="442" r:id="rId49"/>
    <p:sldId id="449" r:id="rId50"/>
    <p:sldId id="450" r:id="rId51"/>
    <p:sldId id="445" r:id="rId52"/>
    <p:sldId id="452" r:id="rId53"/>
    <p:sldId id="446" r:id="rId54"/>
    <p:sldId id="448" r:id="rId55"/>
    <p:sldId id="453" r:id="rId56"/>
    <p:sldId id="456" r:id="rId57"/>
    <p:sldId id="454" r:id="rId58"/>
    <p:sldId id="455" r:id="rId59"/>
    <p:sldId id="457" r:id="rId60"/>
    <p:sldId id="458" r:id="rId61"/>
    <p:sldId id="459" r:id="rId62"/>
    <p:sldId id="460" r:id="rId63"/>
    <p:sldId id="461" r:id="rId64"/>
    <p:sldId id="465" r:id="rId65"/>
    <p:sldId id="462" r:id="rId66"/>
    <p:sldId id="463" r:id="rId67"/>
    <p:sldId id="464" r:id="rId68"/>
    <p:sldId id="467" r:id="rId69"/>
    <p:sldId id="466" r:id="rId7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90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47C9FE70-50DD-4034-AA37-F4472C2159A2}" type="datetimeFigureOut">
              <a:rPr lang="sr-Latn-CS"/>
              <a:pPr>
                <a:defRPr/>
              </a:pPr>
              <a:t>18.1.2021.</a:t>
            </a:fld>
            <a:endParaRPr lang="sr-Latn-C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DB5696BC-148F-40D5-B6A6-823F368337F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FB7B23E-7174-40BC-88AF-E99929CBA426}" type="datetimeFigureOut">
              <a:rPr lang="sr-Latn-CS"/>
              <a:pPr>
                <a:defRPr/>
              </a:pPr>
              <a:t>18.1.2021.</a:t>
            </a:fld>
            <a:endParaRPr lang="sr-Latn-C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A867300-FBA6-47C7-AF55-8071F742A09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867300-FBA6-47C7-AF55-8071F742A09D}" type="slidenum">
              <a:rPr lang="sr-Latn-CS" smtClean="0"/>
              <a:pPr>
                <a:defRPr/>
              </a:pPr>
              <a:t>29</a:t>
            </a:fld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867300-FBA6-47C7-AF55-8071F742A09D}" type="slidenum">
              <a:rPr lang="sr-Latn-CS" smtClean="0"/>
              <a:pPr>
                <a:defRPr/>
              </a:pPr>
              <a:t>34</a:t>
            </a:fld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867300-FBA6-47C7-AF55-8071F742A09D}" type="slidenum">
              <a:rPr lang="sr-Latn-CS" smtClean="0"/>
              <a:pPr>
                <a:defRPr/>
              </a:pPr>
              <a:t>60</a:t>
            </a:fld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867300-FBA6-47C7-AF55-8071F742A09D}" type="slidenum">
              <a:rPr lang="sr-Latn-CS" smtClean="0"/>
              <a:pPr>
                <a:defRPr/>
              </a:pPr>
              <a:t>61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scardio.org/static-file/Escardio/Subspecialty/EACPR/Documents/score-charts.pdf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052736"/>
            <a:ext cx="8229600" cy="1224136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Интегрисане ак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</a:t>
            </a:r>
            <a:r>
              <a:rPr lang="sr-Cyrl-C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демске студије фармације</a:t>
            </a:r>
            <a:br>
              <a:rPr lang="sr-Cyrl-C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Г08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Клиничка 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фармација 2</a:t>
            </a:r>
            <a:endParaRPr lang="sr-Latn-CS" sz="2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684213" y="2276872"/>
            <a:ext cx="77724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Рационална примена фармакотерапије код поремећаја у кардиоваскуларном систему. Хипертензија, </a:t>
            </a: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исхемијска 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болест </a:t>
            </a:r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срца, дислипидемије</a:t>
            </a:r>
            <a:endParaRPr lang="sr-Latn-CS" sz="3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547813" y="6021288"/>
            <a:ext cx="65135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sr-Cyrl-R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Срђан Стефановић</a:t>
            </a:r>
            <a:endParaRPr lang="sr-Latn-CS" sz="2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Други фактори ризика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b="1" dirty="0" smtClean="0"/>
              <a:t>Предиспонирајући</a:t>
            </a:r>
            <a:r>
              <a:rPr lang="sr-Cyrl-RS" sz="2800" dirty="0" smtClean="0"/>
              <a:t>: гојазност (абдоминална), физичка неактивност</a:t>
            </a:r>
            <a:r>
              <a:rPr lang="sr-Latn-RS" sz="2800" dirty="0" smtClean="0"/>
              <a:t> </a:t>
            </a:r>
            <a:r>
              <a:rPr lang="sr-Cyrl-RS" sz="2800" dirty="0" smtClean="0"/>
              <a:t>и лоша исхрана (седентерни начин живота), позитивно наслеђе за АТКВС болести у млађем животном добу, етничке разлике, психосоцијални стрес </a:t>
            </a:r>
          </a:p>
          <a:p>
            <a:r>
              <a:rPr lang="sr-Cyrl-RS" sz="2800" b="1" dirty="0" smtClean="0"/>
              <a:t>Условни и неконвенционални</a:t>
            </a:r>
            <a:r>
              <a:rPr lang="sr-Cyrl-RS" sz="2800" dirty="0" smtClean="0"/>
              <a:t>:</a:t>
            </a:r>
            <a:r>
              <a:rPr lang="sr-Latn-RS" sz="2800" dirty="0" smtClean="0"/>
              <a:t> </a:t>
            </a:r>
            <a:r>
              <a:rPr lang="sr-Cyrl-RS" sz="2800" dirty="0" smtClean="0"/>
              <a:t>↑</a:t>
            </a:r>
            <a:r>
              <a:rPr lang="sr-Latn-RS" sz="2800" i="1" dirty="0" smtClean="0"/>
              <a:t>LDL</a:t>
            </a:r>
            <a:r>
              <a:rPr lang="sr-Latn-RS" sz="2800" dirty="0" smtClean="0"/>
              <a:t> </a:t>
            </a:r>
            <a:r>
              <a:rPr lang="sr-Cyrl-RS" sz="2800" dirty="0" smtClean="0"/>
              <a:t>(↑мале густе </a:t>
            </a:r>
            <a:r>
              <a:rPr lang="sr-Latn-RS" sz="2800" i="1" dirty="0" smtClean="0"/>
              <a:t>LDL </a:t>
            </a:r>
            <a:r>
              <a:rPr lang="sr-Cyrl-RS" sz="2800" dirty="0" smtClean="0"/>
              <a:t>честице), ↑</a:t>
            </a:r>
            <a:r>
              <a:rPr lang="sr-Latn-RS" sz="2800" i="1" dirty="0" smtClean="0"/>
              <a:t>LP</a:t>
            </a:r>
            <a:r>
              <a:rPr lang="sr-Cyrl-RS" sz="2800" dirty="0" smtClean="0"/>
              <a:t>(</a:t>
            </a:r>
            <a:r>
              <a:rPr lang="sr-Latn-RS" sz="2800" dirty="0" smtClean="0"/>
              <a:t>a</a:t>
            </a:r>
            <a:r>
              <a:rPr lang="sr-Cyrl-RS" sz="2800" dirty="0" smtClean="0"/>
              <a:t>), ↑</a:t>
            </a:r>
            <a:r>
              <a:rPr lang="sr-Latn-RS" sz="2800" i="1" dirty="0" smtClean="0"/>
              <a:t>APO</a:t>
            </a:r>
            <a:r>
              <a:rPr lang="sr-Latn-RS" sz="2800" dirty="0" smtClean="0"/>
              <a:t> </a:t>
            </a:r>
            <a:r>
              <a:rPr lang="sr-Latn-RS" sz="2800" i="1" dirty="0" smtClean="0"/>
              <a:t>B</a:t>
            </a:r>
            <a:r>
              <a:rPr lang="sr-Cyrl-RS" sz="2800" dirty="0" smtClean="0"/>
              <a:t>, ↓</a:t>
            </a:r>
            <a:r>
              <a:rPr lang="sr-Latn-RS" sz="2800" i="1" dirty="0" smtClean="0"/>
              <a:t>HDL</a:t>
            </a:r>
            <a:r>
              <a:rPr lang="sr-Cyrl-RS" sz="2800" dirty="0" smtClean="0"/>
              <a:t>, ↑</a:t>
            </a:r>
            <a:r>
              <a:rPr lang="sr-Latn-RS" sz="2800" i="1" dirty="0" smtClean="0"/>
              <a:t>t-Hol</a:t>
            </a:r>
            <a:r>
              <a:rPr lang="sr-Cyrl-RS" sz="2800" dirty="0" smtClean="0"/>
              <a:t>, ↑</a:t>
            </a:r>
            <a:r>
              <a:rPr lang="sr-Latn-RS" sz="2800" i="1" dirty="0" smtClean="0"/>
              <a:t>TGL, </a:t>
            </a:r>
            <a:r>
              <a:rPr lang="sr-Latn-RS" sz="2800" i="1" dirty="0" smtClean="0"/>
              <a:t>IR</a:t>
            </a:r>
            <a:r>
              <a:rPr lang="sr-Cyrl-RS" sz="2800" dirty="0" smtClean="0"/>
              <a:t>, ↑</a:t>
            </a:r>
            <a:r>
              <a:rPr lang="sr-Latn-RS" sz="2800" i="1" dirty="0" smtClean="0"/>
              <a:t>Hcy</a:t>
            </a:r>
            <a:r>
              <a:rPr lang="sr-Cyrl-RS" sz="2800" dirty="0" smtClean="0"/>
              <a:t>, ↑</a:t>
            </a:r>
            <a:r>
              <a:rPr lang="sr-Latn-RS" sz="2800" i="1" dirty="0" smtClean="0"/>
              <a:t>hs-CRP</a:t>
            </a:r>
            <a:r>
              <a:rPr lang="sr-Latn-RS" sz="2800" dirty="0" smtClean="0"/>
              <a:t>, </a:t>
            </a:r>
            <a:r>
              <a:rPr lang="sr-Cyrl-RS" sz="2800" dirty="0" smtClean="0"/>
              <a:t>↑</a:t>
            </a:r>
            <a:r>
              <a:rPr lang="sr-Latn-RS" sz="2800" i="1" dirty="0" smtClean="0"/>
              <a:t>FIB</a:t>
            </a:r>
            <a:r>
              <a:rPr lang="sr-Cyrl-RS" sz="2800" dirty="0" smtClean="0"/>
              <a:t>, </a:t>
            </a:r>
            <a:r>
              <a:rPr lang="sr-Cyrl-RS" sz="2800" dirty="0" smtClean="0"/>
              <a:t>↑</a:t>
            </a:r>
            <a:r>
              <a:rPr lang="sr-Latn-RS" sz="2800" i="1" dirty="0" smtClean="0"/>
              <a:t>IL-6</a:t>
            </a:r>
            <a:r>
              <a:rPr lang="sr-Latn-RS" sz="2800" dirty="0" smtClean="0"/>
              <a:t>, </a:t>
            </a:r>
            <a:r>
              <a:rPr lang="sr-Cyrl-RS" sz="2800" dirty="0" smtClean="0"/>
              <a:t>↑</a:t>
            </a:r>
            <a:r>
              <a:rPr lang="sr-Latn-RS" sz="2800" i="1" dirty="0" smtClean="0"/>
              <a:t>s-ICAM</a:t>
            </a:r>
            <a:r>
              <a:rPr lang="sr-Latn-RS" sz="2800" dirty="0" smtClean="0"/>
              <a:t> </a:t>
            </a:r>
            <a:r>
              <a:rPr lang="sr-Cyrl-RS" sz="2800" dirty="0" smtClean="0"/>
              <a:t>и др.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Скор за процену индивидуалног КВС ризика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cap="all" dirty="0" smtClean="0"/>
              <a:t>SCORE </a:t>
            </a:r>
            <a:r>
              <a:rPr lang="ru-RU" altLang="sr-Latn-RS" sz="2800" dirty="0" smtClean="0"/>
              <a:t>(</a:t>
            </a:r>
            <a:r>
              <a:rPr lang="hr-HR" altLang="sr-Latn-RS" sz="2800" i="1" dirty="0" smtClean="0"/>
              <a:t>Systematic Coronary Risk Evaluation</a:t>
            </a:r>
            <a:r>
              <a:rPr lang="hr-HR" altLang="sr-Latn-RS" sz="2800" dirty="0" smtClean="0"/>
              <a:t>)</a:t>
            </a:r>
            <a:r>
              <a:rPr lang="en-US" altLang="sr-Latn-RS" sz="2400" dirty="0" smtClean="0"/>
              <a:t> </a:t>
            </a:r>
            <a:r>
              <a:rPr lang="en-US" sz="2800" i="1" cap="all" dirty="0" smtClean="0"/>
              <a:t>RISK CHARTS</a:t>
            </a:r>
            <a:r>
              <a:rPr lang="en-US" sz="2400" i="1" cap="all" dirty="0" smtClean="0"/>
              <a:t> / </a:t>
            </a:r>
            <a:r>
              <a:rPr lang="en-US" sz="2400" i="1" dirty="0" smtClean="0"/>
              <a:t>The European cardiovascular disease risk assessment model</a:t>
            </a:r>
            <a:r>
              <a:rPr lang="sr-Cyrl-RS" sz="2400" i="1" dirty="0" smtClean="0"/>
              <a:t> </a:t>
            </a:r>
            <a:r>
              <a:rPr lang="en-US" sz="2000" i="1" dirty="0" smtClean="0">
                <a:hlinkClick r:id="rId2"/>
              </a:rPr>
              <a:t>https://www.escardio.org/static-file/Escardio/Subspecialty/EACPR/Documents/score-charts.pdf</a:t>
            </a:r>
            <a:endParaRPr lang="sr-Cyrl-RS" sz="2000" dirty="0" smtClean="0"/>
          </a:p>
          <a:p>
            <a:r>
              <a:rPr lang="sr-Cyrl-RS" sz="2800" b="1" dirty="0" smtClean="0"/>
              <a:t>Старост + пол + пушење + систолни ТА + укупни холестерол</a:t>
            </a:r>
          </a:p>
          <a:p>
            <a:pPr marL="342900" lvl="1" indent="-342900">
              <a:buFontTx/>
              <a:buChar char="•"/>
            </a:pPr>
            <a:r>
              <a:rPr lang="sr-Cyrl-RS" sz="2800" dirty="0" smtClean="0"/>
              <a:t>Додатно за </a:t>
            </a:r>
            <a:r>
              <a:rPr lang="sr-Cyrl-RS" dirty="0" smtClean="0"/>
              <a:t>висок и </a:t>
            </a:r>
            <a:r>
              <a:rPr lang="sr-Cyrl-RS" sz="2800" dirty="0" smtClean="0"/>
              <a:t>веома висок ризик: </a:t>
            </a:r>
            <a:r>
              <a:rPr lang="sr-Cyrl-RS" sz="2400" dirty="0" smtClean="0"/>
              <a:t>постојећа КВС болест, ДМ</a:t>
            </a:r>
            <a:r>
              <a:rPr lang="sr-Latn-RS" sz="2400" dirty="0" smtClean="0"/>
              <a:t> </a:t>
            </a:r>
            <a:r>
              <a:rPr lang="sr-Cyrl-RS" sz="2400" dirty="0" smtClean="0"/>
              <a:t>(оба типа) са хроничним компликацијама и умерена/тешка ХБИ</a:t>
            </a:r>
            <a:r>
              <a:rPr lang="sr-Cyrl-RS" sz="2400" dirty="0" smtClean="0"/>
              <a:t>, породична </a:t>
            </a:r>
            <a:r>
              <a:rPr lang="sr-Cyrl-RS" sz="2400" dirty="0" smtClean="0"/>
              <a:t>ДЛП</a:t>
            </a:r>
            <a:r>
              <a:rPr lang="sr-Latn-RS" sz="2400" dirty="0" smtClean="0"/>
              <a:t>, </a:t>
            </a:r>
            <a:r>
              <a:rPr lang="sr-Latn-RS" sz="2400" i="1" dirty="0" smtClean="0"/>
              <a:t>LDL </a:t>
            </a:r>
            <a:r>
              <a:rPr lang="sr-Cyrl-RS" sz="2400" i="1" dirty="0" smtClean="0"/>
              <a:t>˃ </a:t>
            </a:r>
            <a:r>
              <a:rPr lang="sr-Latn-RS" sz="2400" dirty="0" smtClean="0"/>
              <a:t>4,9</a:t>
            </a:r>
            <a:r>
              <a:rPr lang="sr-Cyrl-RS" sz="2400" i="1" dirty="0" smtClean="0"/>
              <a:t> </a:t>
            </a:r>
            <a:r>
              <a:rPr lang="sr-Latn-RS" sz="2400" dirty="0" smtClean="0"/>
              <a:t>mmol/l</a:t>
            </a:r>
            <a:r>
              <a:rPr lang="sr-Cyrl-RS" sz="2400" dirty="0" smtClean="0"/>
              <a:t>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Превенција АТКВС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800" b="1" dirty="0" smtClean="0"/>
              <a:t>Примордијална</a:t>
            </a:r>
            <a:r>
              <a:rPr lang="sr-Cyrl-RS" sz="2800" dirty="0" smtClean="0"/>
              <a:t> (примарна превенција фактора ризика)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b="1" dirty="0" smtClean="0"/>
              <a:t>Примарна</a:t>
            </a:r>
            <a:r>
              <a:rPr lang="sr-Cyrl-RS" sz="2800" dirty="0" smtClean="0"/>
              <a:t> (примордијална + интервенције за отклањање постојећих фактора ризика) – спречавање прве појаве</a:t>
            </a:r>
            <a:r>
              <a:rPr lang="sr-Latn-RS" sz="2800" dirty="0" smtClean="0"/>
              <a:t> </a:t>
            </a:r>
            <a:r>
              <a:rPr lang="sr-Latn-RS" sz="2800" i="1" dirty="0" smtClean="0"/>
              <a:t>MACE</a:t>
            </a:r>
            <a:r>
              <a:rPr lang="sr-Cyrl-RS" sz="2800" i="1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b="1" dirty="0" smtClean="0"/>
              <a:t>Секундарна</a:t>
            </a:r>
            <a:r>
              <a:rPr lang="sr-Cyrl-RS" sz="2800" dirty="0" smtClean="0"/>
              <a:t> (примарна + интервенције за отклањање ризика од поновне појаве </a:t>
            </a:r>
            <a:r>
              <a:rPr lang="sr-Latn-RS" sz="2800" i="1" dirty="0" smtClean="0"/>
              <a:t>MACE</a:t>
            </a:r>
            <a:r>
              <a:rPr lang="sr-Cyrl-R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b="1" dirty="0" smtClean="0"/>
              <a:t>Терцијарна</a:t>
            </a:r>
            <a:r>
              <a:rPr lang="sr-Cyrl-RS" sz="2800" dirty="0" smtClean="0"/>
              <a:t> (секундарна + рехабилитација)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Формула</a:t>
            </a:r>
            <a:r>
              <a:rPr lang="en-US" dirty="0" smtClean="0"/>
              <a:t> </a:t>
            </a:r>
            <a:r>
              <a:rPr lang="en-US" dirty="0" err="1" smtClean="0"/>
              <a:t>европских</a:t>
            </a:r>
            <a:r>
              <a:rPr lang="en-US" dirty="0" smtClean="0"/>
              <a:t> </a:t>
            </a:r>
            <a:r>
              <a:rPr lang="en-US" dirty="0" err="1" smtClean="0"/>
              <a:t>препорука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превенцију</a:t>
            </a:r>
            <a:r>
              <a:rPr lang="en-US" dirty="0" smtClean="0"/>
              <a:t> </a:t>
            </a:r>
            <a:r>
              <a:rPr lang="sr-Cyrl-RS" dirty="0" smtClean="0"/>
              <a:t>АТ</a:t>
            </a:r>
            <a:r>
              <a:rPr lang="en-US" dirty="0" smtClean="0"/>
              <a:t>КВС </a:t>
            </a:r>
            <a:r>
              <a:rPr lang="en-US" dirty="0" err="1" smtClean="0"/>
              <a:t>болести</a:t>
            </a:r>
            <a:r>
              <a:rPr lang="en-US" dirty="0" smtClean="0"/>
              <a:t> (2007.)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“0 – 3 – 5 – 140 – 5 – 3 – 0”</a:t>
            </a:r>
          </a:p>
          <a:p>
            <a:pPr>
              <a:buFontTx/>
              <a:buNone/>
            </a:pPr>
            <a:r>
              <a:rPr lang="en-US" sz="2400" dirty="0" smtClean="0"/>
              <a:t>0 – </a:t>
            </a:r>
            <a:r>
              <a:rPr lang="en-US" sz="2400" dirty="0" err="1" smtClean="0"/>
              <a:t>потпуни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престанак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пушења</a:t>
            </a: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3 – </a:t>
            </a:r>
            <a:r>
              <a:rPr lang="en-US" sz="2400" dirty="0" err="1" smtClean="0"/>
              <a:t>пешачење</a:t>
            </a:r>
            <a:r>
              <a:rPr lang="en-US" sz="2400" dirty="0" smtClean="0"/>
              <a:t> 3 </a:t>
            </a:r>
            <a:r>
              <a:rPr lang="en-US" sz="2400" dirty="0" err="1" smtClean="0"/>
              <a:t>км</a:t>
            </a:r>
            <a:r>
              <a:rPr lang="en-US" sz="2400" dirty="0" smtClean="0"/>
              <a:t> </a:t>
            </a:r>
            <a:r>
              <a:rPr lang="en-US" sz="2400" dirty="0" err="1" smtClean="0"/>
              <a:t>сваког</a:t>
            </a:r>
            <a:r>
              <a:rPr lang="en-US" sz="2400" dirty="0" smtClean="0"/>
              <a:t> </a:t>
            </a:r>
            <a:r>
              <a:rPr lang="en-US" sz="2400" dirty="0" err="1" smtClean="0"/>
              <a:t>дана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вежбање</a:t>
            </a:r>
            <a:r>
              <a:rPr lang="en-US" sz="2400" dirty="0" smtClean="0"/>
              <a:t> 30 </a:t>
            </a:r>
            <a:r>
              <a:rPr lang="en-US" sz="2400" dirty="0" err="1" smtClean="0"/>
              <a:t>минута</a:t>
            </a: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5 – </a:t>
            </a:r>
            <a:r>
              <a:rPr lang="en-US" sz="2400" dirty="0" err="1" smtClean="0"/>
              <a:t>свакодневно</a:t>
            </a:r>
            <a:r>
              <a:rPr lang="en-US" sz="2400" dirty="0" smtClean="0"/>
              <a:t> </a:t>
            </a:r>
            <a:r>
              <a:rPr lang="en-US" sz="2400" dirty="0" err="1" smtClean="0"/>
              <a:t>узимање</a:t>
            </a:r>
            <a:r>
              <a:rPr lang="en-US" sz="2400" dirty="0" smtClean="0"/>
              <a:t> 5 </a:t>
            </a:r>
            <a:r>
              <a:rPr lang="en-US" sz="2400" dirty="0" err="1" smtClean="0"/>
              <a:t>порција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воћа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поврћа</a:t>
            </a: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140 – </a:t>
            </a:r>
            <a:r>
              <a:rPr lang="en-US" sz="2400" dirty="0" err="1" smtClean="0"/>
              <a:t>вредност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сТА</a:t>
            </a:r>
            <a:r>
              <a:rPr lang="sr-Latn-RS" sz="2400" dirty="0" smtClean="0"/>
              <a:t> </a:t>
            </a:r>
            <a:r>
              <a:rPr lang="en-US" sz="2400" dirty="0" smtClean="0"/>
              <a:t>&lt;</a:t>
            </a:r>
            <a:r>
              <a:rPr lang="sr-Latn-RS" sz="2400" dirty="0" smtClean="0"/>
              <a:t> </a:t>
            </a:r>
            <a:r>
              <a:rPr lang="en-US" sz="2400" dirty="0" smtClean="0"/>
              <a:t>140 </a:t>
            </a:r>
            <a:r>
              <a:rPr lang="en-US" sz="2400" i="1" dirty="0" smtClean="0"/>
              <a:t>mmHg</a:t>
            </a:r>
          </a:p>
          <a:p>
            <a:pPr>
              <a:buFontTx/>
              <a:buNone/>
            </a:pPr>
            <a:r>
              <a:rPr lang="en-US" sz="2400" dirty="0" smtClean="0"/>
              <a:t>5 – </a:t>
            </a:r>
            <a:r>
              <a:rPr lang="en-US" sz="2400" dirty="0" err="1" smtClean="0"/>
              <a:t>укХОЛ</a:t>
            </a:r>
            <a:r>
              <a:rPr lang="en-US" sz="2400" dirty="0" smtClean="0"/>
              <a:t> &lt; 5 </a:t>
            </a:r>
            <a:r>
              <a:rPr lang="en-US" sz="2400" i="1" dirty="0" err="1" smtClean="0"/>
              <a:t>mmol</a:t>
            </a:r>
            <a:r>
              <a:rPr lang="en-US" sz="2400" i="1" dirty="0" smtClean="0"/>
              <a:t>/l</a:t>
            </a:r>
          </a:p>
          <a:p>
            <a:pPr>
              <a:buFontTx/>
              <a:buNone/>
            </a:pPr>
            <a:r>
              <a:rPr lang="en-US" sz="2400" dirty="0" smtClean="0"/>
              <a:t>3 – </a:t>
            </a:r>
            <a:r>
              <a:rPr lang="sr-Latn-RS" sz="2400" i="1" dirty="0" smtClean="0"/>
              <a:t>LDL</a:t>
            </a:r>
            <a:r>
              <a:rPr lang="en-US" sz="2400" dirty="0" smtClean="0"/>
              <a:t>&lt; </a:t>
            </a:r>
            <a:r>
              <a:rPr lang="en-US" sz="2400" dirty="0" smtClean="0"/>
              <a:t>3 </a:t>
            </a:r>
            <a:r>
              <a:rPr lang="en-US" sz="2400" i="1" dirty="0" err="1" smtClean="0"/>
              <a:t>mmol</a:t>
            </a:r>
            <a:r>
              <a:rPr lang="en-US" sz="2400" i="1" dirty="0" smtClean="0"/>
              <a:t>/l</a:t>
            </a:r>
          </a:p>
          <a:p>
            <a:pPr>
              <a:buFontTx/>
              <a:buNone/>
            </a:pPr>
            <a:r>
              <a:rPr lang="en-US" sz="2400" dirty="0" smtClean="0"/>
              <a:t>0 – </a:t>
            </a:r>
            <a:r>
              <a:rPr lang="en-US" sz="2400" dirty="0" err="1" smtClean="0"/>
              <a:t>изостанак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гојазности</a:t>
            </a:r>
            <a:r>
              <a:rPr lang="en-US" sz="2400" dirty="0" smtClean="0"/>
              <a:t>, </a:t>
            </a:r>
            <a:r>
              <a:rPr lang="en-US" sz="2400" dirty="0" err="1" smtClean="0"/>
              <a:t>непостојање</a:t>
            </a:r>
            <a:r>
              <a:rPr lang="en-US" sz="2400" dirty="0" smtClean="0"/>
              <a:t> ДМ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његова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добра</a:t>
            </a:r>
            <a:r>
              <a:rPr lang="en-US" sz="2400" dirty="0" smtClean="0"/>
              <a:t> </a:t>
            </a:r>
            <a:r>
              <a:rPr lang="en-US" sz="2400" dirty="0" err="1" smtClean="0"/>
              <a:t>метаболичка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контрола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Превенција АТКВС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Увек је доживотна</a:t>
            </a:r>
          </a:p>
          <a:p>
            <a:r>
              <a:rPr lang="sr-Cyrl-RS" sz="2800" dirty="0" smtClean="0"/>
              <a:t>Индивидуални приступ (укупни КВ ризик)</a:t>
            </a:r>
          </a:p>
          <a:p>
            <a:r>
              <a:rPr lang="sr-Cyrl-RS" sz="2800" dirty="0" smtClean="0"/>
              <a:t>Обавезно: нефармаколошке мере</a:t>
            </a:r>
            <a:r>
              <a:rPr lang="en-US" sz="2800" dirty="0" smtClean="0"/>
              <a:t> (</a:t>
            </a:r>
            <a:r>
              <a:rPr lang="sr-Cyrl-RS" sz="2800" dirty="0" smtClean="0"/>
              <a:t>“</a:t>
            </a:r>
            <a:r>
              <a:rPr lang="en-US" sz="2800" i="1" dirty="0" err="1" smtClean="0"/>
              <a:t>conditio</a:t>
            </a:r>
            <a:r>
              <a:rPr lang="en-US" sz="2800" i="1" dirty="0" smtClean="0"/>
              <a:t> sine qua non</a:t>
            </a:r>
            <a:r>
              <a:rPr lang="sr-Cyrl-RS" sz="2800" i="1" dirty="0" smtClean="0"/>
              <a:t>”</a:t>
            </a:r>
            <a:r>
              <a:rPr lang="en-US" sz="2800" dirty="0" smtClean="0"/>
              <a:t>)</a:t>
            </a:r>
            <a:r>
              <a:rPr lang="sr-Cyrl-RS" sz="2800" dirty="0" smtClean="0"/>
              <a:t> + фармакотерапија</a:t>
            </a:r>
          </a:p>
          <a:p>
            <a:r>
              <a:rPr lang="sr-Cyrl-RS" sz="2800" dirty="0" smtClean="0"/>
              <a:t>С</a:t>
            </a:r>
            <a:r>
              <a:rPr lang="sr-Cyrl-RS" sz="2800" dirty="0" smtClean="0"/>
              <a:t>ве факторе ризика узети у обзир због њиховог супраадитивног дејства</a:t>
            </a:r>
          </a:p>
          <a:p>
            <a:r>
              <a:rPr lang="sr-Cyrl-RS" sz="2800" dirty="0" smtClean="0"/>
              <a:t>Комплементарне превентивне стратегије</a:t>
            </a:r>
            <a:endParaRPr lang="sr-Cyrl-RS" sz="2800" dirty="0" smtClean="0"/>
          </a:p>
          <a:p>
            <a:r>
              <a:rPr lang="sr-Cyrl-RS" sz="2800" dirty="0" smtClean="0"/>
              <a:t>Преко 50% смањења смртности је последица утицаја на факторе ризика!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Хипертензија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800" dirty="0" smtClean="0"/>
              <a:t>TA: </a:t>
            </a:r>
            <a:r>
              <a:rPr lang="en-US" sz="2800" dirty="0" smtClean="0"/>
              <a:t>≥ 140/90</a:t>
            </a:r>
            <a:r>
              <a:rPr lang="sr-Latn-RS" sz="2800" dirty="0" smtClean="0"/>
              <a:t> mmHg</a:t>
            </a:r>
            <a:endParaRPr lang="sr-Cyrl-RS" sz="2800" dirty="0" smtClean="0"/>
          </a:p>
          <a:p>
            <a:r>
              <a:rPr lang="ru-RU" sz="2800" dirty="0" smtClean="0"/>
              <a:t>Квантитативно је најјачи фактор ризика за прерани смртни исход и инвалидитет</a:t>
            </a:r>
          </a:p>
          <a:p>
            <a:r>
              <a:rPr lang="sr-Cyrl-RS" sz="2800" dirty="0" smtClean="0"/>
              <a:t>2018. г.: </a:t>
            </a:r>
            <a:r>
              <a:rPr lang="sr-Latn-RS" sz="2800" dirty="0" smtClean="0"/>
              <a:t>10,4 </a:t>
            </a:r>
            <a:r>
              <a:rPr lang="sr-Cyrl-RS" sz="2800" dirty="0" smtClean="0"/>
              <a:t>милиона смртних исхода широм света</a:t>
            </a:r>
            <a:endParaRPr lang="ru-RU" sz="2800" dirty="0" smtClean="0"/>
          </a:p>
          <a:p>
            <a:r>
              <a:rPr lang="ru-RU" sz="2800" dirty="0" smtClean="0"/>
              <a:t>Вишеструко повећан ризик за </a:t>
            </a:r>
            <a:r>
              <a:rPr lang="sr-Latn-RS" sz="2800" i="1" dirty="0" smtClean="0"/>
              <a:t>MACE, </a:t>
            </a:r>
            <a:r>
              <a:rPr lang="sr-Cyrl-RS" sz="2800" dirty="0" smtClean="0"/>
              <a:t>али и бубрежна обољења и обољења ока</a:t>
            </a:r>
            <a:endParaRPr lang="ru-RU" sz="2800" i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Хипертензија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Почевши од вредности 115/75 mm Hg, ризик за КВБ се удвостручује са сваким порастом за 20/10 </a:t>
            </a:r>
            <a:r>
              <a:rPr lang="ru-RU" sz="2800" i="1" dirty="0" smtClean="0"/>
              <a:t>mm Hg </a:t>
            </a:r>
            <a:r>
              <a:rPr lang="ru-RU" sz="2800" dirty="0" smtClean="0"/>
              <a:t>на претходну вредност ТА</a:t>
            </a:r>
            <a:endParaRPr lang="sr-Cyrl-RS" sz="2800" dirty="0" smtClean="0"/>
          </a:p>
          <a:p>
            <a:r>
              <a:rPr lang="sr-Cyrl-RS" sz="2800" dirty="0" smtClean="0"/>
              <a:t>Највећа преваленца међу КВС ФР: 2010. - 1,4 милијарди људи на свету је имало ХТА</a:t>
            </a:r>
          </a:p>
          <a:p>
            <a:r>
              <a:rPr lang="sr-Cyrl-RS" sz="2800" dirty="0" smtClean="0"/>
              <a:t>Преваленца је више од 3 пута већа у неразвијеним земљама</a:t>
            </a:r>
          </a:p>
          <a:p>
            <a:r>
              <a:rPr lang="sr-Cyrl-RS" sz="2800" dirty="0" smtClean="0"/>
              <a:t>Тренд пораста обољевања независно од развијености </a:t>
            </a:r>
            <a:r>
              <a:rPr lang="sr-Cyrl-RS" sz="2800" dirty="0" smtClean="0"/>
              <a:t>државе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1286842"/>
          </a:xfrm>
        </p:spPr>
        <p:txBody>
          <a:bodyPr/>
          <a:lstStyle/>
          <a:p>
            <a:r>
              <a:rPr lang="sr-Cyrl-RS" dirty="0" smtClean="0"/>
              <a:t>Стадијуми хипертензије </a:t>
            </a:r>
            <a:r>
              <a:rPr lang="sr-Cyrl-RS" sz="2400" i="1" dirty="0" smtClean="0"/>
              <a:t>(</a:t>
            </a:r>
            <a:r>
              <a:rPr lang="en-US" sz="2400" i="1" dirty="0" smtClean="0"/>
              <a:t>2020 International Society of Hypertension Global Hypertension Practice Guidelines</a:t>
            </a:r>
            <a:r>
              <a:rPr lang="sr-Cyrl-RS" sz="2400" i="1" dirty="0" smtClean="0"/>
              <a:t>)</a:t>
            </a:r>
            <a:endParaRPr lang="en-US" sz="2400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420887"/>
          <a:ext cx="8229600" cy="4176464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44116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Normal BP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&lt;130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and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&lt;85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High-normal BP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130–139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and/or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85–89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Grade 1 hypertension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140–159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and/or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90–99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Grade 2 hypertension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≥160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and/or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≥100</a:t>
                      </a:r>
                    </a:p>
                  </a:txBody>
                  <a:tcPr marL="91673" marR="91673" marT="91673" marB="9167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5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Подела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Примарна (непознат узрок/последица више етиолошких чинилаца): 90-95%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Секундарна (због других обољења): 5-10%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Други облици:</a:t>
            </a:r>
          </a:p>
          <a:p>
            <a:pPr marL="914400" lvl="1" indent="-514350"/>
            <a:r>
              <a:rPr lang="sr-Cyrl-RS" sz="2400" dirty="0" smtClean="0"/>
              <a:t>Изолована болничка ХТА (“ХТА белих мантила”)</a:t>
            </a:r>
          </a:p>
          <a:p>
            <a:pPr marL="914400" lvl="1" indent="-514350"/>
            <a:r>
              <a:rPr lang="sr-Cyrl-RS" sz="2400" dirty="0" smtClean="0"/>
              <a:t>Изолована амбулаторна ХТА (“маскирана ХТА”)</a:t>
            </a:r>
            <a:endParaRPr lang="sr-Latn-RS" sz="2400" dirty="0" smtClean="0"/>
          </a:p>
          <a:p>
            <a:pPr marL="914400" lvl="1" indent="-514350"/>
            <a:r>
              <a:rPr lang="sr-Cyrl-RS" sz="2400" dirty="0" smtClean="0"/>
              <a:t>Изолована систолна/дијастолна ХТА</a:t>
            </a:r>
          </a:p>
          <a:p>
            <a:pPr marL="914400" lvl="1" indent="-514350"/>
            <a:r>
              <a:rPr lang="sr-Cyrl-RS" sz="2400" dirty="0" smtClean="0"/>
              <a:t>Резистентна (рефрактерна) ХТА</a:t>
            </a:r>
          </a:p>
          <a:p>
            <a:pPr marL="914400" lvl="1" indent="-514350"/>
            <a:r>
              <a:rPr lang="sr-Cyrl-RS" sz="2400" dirty="0" smtClean="0"/>
              <a:t>Малигна (акцелерирајућа) ХТА</a:t>
            </a:r>
            <a:r>
              <a:rPr lang="sr-Latn-RS" sz="2400" dirty="0" smtClean="0"/>
              <a:t>: </a:t>
            </a:r>
            <a:r>
              <a:rPr lang="sr-Cyrl-RS" sz="2400" dirty="0" smtClean="0"/>
              <a:t>ТА ˃ 220-240 / 120-130 </a:t>
            </a:r>
            <a:r>
              <a:rPr lang="sr-Latn-RS" sz="2400" i="1" dirty="0" smtClean="0"/>
              <a:t>mm Hg</a:t>
            </a:r>
            <a:r>
              <a:rPr lang="sr-Latn-RS" sz="2400" dirty="0" smtClean="0"/>
              <a:t>)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Рационално лечење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4570412"/>
          </a:xfrm>
        </p:spPr>
        <p:txBody>
          <a:bodyPr/>
          <a:lstStyle/>
          <a:p>
            <a:r>
              <a:rPr lang="sr-Cyrl-RS" sz="2800" dirty="0" smtClean="0"/>
              <a:t>Доживотне фармаколошке и нефармаколошке мере прилагођене индивидуалним карактеристикама и потребама пацијента</a:t>
            </a:r>
          </a:p>
          <a:p>
            <a:r>
              <a:rPr lang="sr-Cyrl-RS" sz="2800" dirty="0" smtClean="0"/>
              <a:t>Успех не зависи само од стадијума ТА, већ и од присуства других КВС фактора ризика, компликација ХТА на “циљним органима” (КВС систем, бубрег, око) и постојећих удружених </a:t>
            </a:r>
            <a:r>
              <a:rPr lang="sr-Cyrl-RS" sz="2800" dirty="0" smtClean="0"/>
              <a:t>хроничних </a:t>
            </a:r>
            <a:r>
              <a:rPr lang="sr-Cyrl-RS" sz="2800" dirty="0" smtClean="0"/>
              <a:t>болести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Кардиоваскуларне (КВС)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Акутна и хронична обољења срца и крвних судова</a:t>
            </a:r>
          </a:p>
          <a:p>
            <a:r>
              <a:rPr lang="sr-Cyrl-RS" sz="2800" dirty="0" smtClean="0"/>
              <a:t>У</a:t>
            </a:r>
            <a:r>
              <a:rPr lang="sr-Cyrl-RS" sz="2800" dirty="0" smtClean="0"/>
              <a:t>дружене са атеросклерозом (АТКВС):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Коронарна болест (исхемијска болест срца)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Цереброваскуларна болест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Периферна артеријска болест</a:t>
            </a:r>
          </a:p>
          <a:p>
            <a:pPr marL="514350" indent="-514350"/>
            <a:r>
              <a:rPr lang="sr-Cyrl-RS" sz="2800" dirty="0" smtClean="0"/>
              <a:t>Друга обољења: венски тромбоемболизам, реуматска болест срца, урођене аномалије и др.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Рационално лечење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Зато треба истовремено редуковати и друге факторе ризика како би се постигао основни циљ, а то је </a:t>
            </a:r>
            <a:r>
              <a:rPr lang="sr-Cyrl-RS" sz="2800" b="1" dirty="0" smtClean="0"/>
              <a:t>дугорочно смањење укупног КВС ризика!</a:t>
            </a:r>
            <a:endParaRPr lang="ru-RU" sz="2800" b="1" dirty="0" smtClean="0"/>
          </a:p>
          <a:p>
            <a:r>
              <a:rPr lang="ru-RU" sz="2800" dirty="0" smtClean="0"/>
              <a:t>Специфичан</a:t>
            </a:r>
            <a:r>
              <a:rPr lang="ru-RU" sz="2800" dirty="0" smtClean="0"/>
              <a:t> циљ </a:t>
            </a:r>
            <a:r>
              <a:rPr lang="sr-Latn-RS" sz="2800" dirty="0" smtClean="0"/>
              <a:t>je </a:t>
            </a:r>
            <a:r>
              <a:rPr lang="sr-Cyrl-RS" sz="2800" dirty="0" smtClean="0"/>
              <a:t>постепено </a:t>
            </a:r>
            <a:r>
              <a:rPr lang="ru-RU" sz="2800" dirty="0" smtClean="0"/>
              <a:t>снижавање ТА до</a:t>
            </a:r>
            <a:r>
              <a:rPr lang="sr-Latn-RS" sz="2800" dirty="0" smtClean="0"/>
              <a:t> </a:t>
            </a:r>
            <a:r>
              <a:rPr lang="ru-RU" sz="2800" dirty="0" smtClean="0"/>
              <a:t>циљних нивоа и њихово трајно одржавање, уз што мање нежељених дејстава лекова</a:t>
            </a:r>
          </a:p>
          <a:p>
            <a:r>
              <a:rPr lang="ru-RU" sz="2800" dirty="0" smtClean="0"/>
              <a:t>Општи циљни ниво: &lt; 140/90 </a:t>
            </a:r>
            <a:r>
              <a:rPr lang="sr-Latn-RS" sz="2800" i="1" dirty="0" smtClean="0"/>
              <a:t>mm Hg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(или редукција за најмање 20/10 </a:t>
            </a:r>
            <a:r>
              <a:rPr lang="sr-Latn-RS" sz="2800" i="1" dirty="0" smtClean="0"/>
              <a:t>mm Hg</a:t>
            </a:r>
            <a:r>
              <a:rPr lang="sr-Cyrl-RS" sz="2800" dirty="0" smtClean="0"/>
              <a:t>) </a:t>
            </a:r>
            <a:endParaRPr lang="ru-RU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Рационално л</a:t>
            </a:r>
            <a:r>
              <a:rPr lang="sr-Cyrl-RS" dirty="0" smtClean="0"/>
              <a:t>ечење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Циљне вредности ТА треба индивидуално прилагодити сходно постојећим коморбидитетима пацијената</a:t>
            </a:r>
            <a:r>
              <a:rPr lang="en-US" sz="2800" dirty="0" smtClean="0"/>
              <a:t> (</a:t>
            </a:r>
            <a:r>
              <a:rPr lang="sr-Cyrl-RS" sz="2800" dirty="0" smtClean="0"/>
              <a:t>уКВС ризик)</a:t>
            </a:r>
          </a:p>
          <a:p>
            <a:r>
              <a:rPr lang="sr-Cyrl-RS" sz="2800" dirty="0" smtClean="0"/>
              <a:t>Код болесника са ДМ, ХСИ или ХБИ циљне вредности треба да буду ниже од општих (тј. </a:t>
            </a:r>
            <a:r>
              <a:rPr lang="ru-RU" sz="2800" dirty="0" smtClean="0"/>
              <a:t>≤ 130/80 </a:t>
            </a:r>
            <a:r>
              <a:rPr lang="sr-Latn-RS" sz="2800" i="1" dirty="0" smtClean="0"/>
              <a:t>mm Hg</a:t>
            </a:r>
            <a:r>
              <a:rPr lang="sr-Cyrl-RS" sz="2800" dirty="0" smtClean="0"/>
              <a:t>)</a:t>
            </a:r>
            <a:endParaRPr lang="sr-Cyrl-RS" sz="2800" dirty="0" smtClean="0"/>
          </a:p>
          <a:p>
            <a:r>
              <a:rPr lang="ru-RU" sz="2800" dirty="0" smtClean="0"/>
              <a:t>К</a:t>
            </a:r>
            <a:r>
              <a:rPr lang="ru-RU" sz="2800" dirty="0" smtClean="0"/>
              <a:t>орист од даљег снижавања ТА је мала, а превелико </a:t>
            </a:r>
            <a:r>
              <a:rPr lang="sr-Cyrl-RS" sz="2800" dirty="0" smtClean="0"/>
              <a:t>и убрзано </a:t>
            </a:r>
            <a:r>
              <a:rPr lang="ru-RU" sz="2800" dirty="0" smtClean="0"/>
              <a:t>снижење може бити штетно (нпр. АМУ)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Проблем лечења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/>
          <a:lstStyle/>
          <a:p>
            <a:r>
              <a:rPr lang="sr-Cyrl-RS" sz="2800" dirty="0" smtClean="0"/>
              <a:t>Интервенције: само 40-60% пацијената постиже циљне вредности ТА у високо развијеним земљама</a:t>
            </a:r>
          </a:p>
          <a:p>
            <a:r>
              <a:rPr lang="sr-Cyrl-RS" sz="2800" dirty="0" smtClean="0"/>
              <a:t>Недовољна свесност значаја проблема (Р </a:t>
            </a:r>
            <a:r>
              <a:rPr lang="sr-Latn-RS" sz="2800" i="1" dirty="0" smtClean="0"/>
              <a:t>vs. </a:t>
            </a:r>
            <a:r>
              <a:rPr lang="sr-Cyrl-RS" sz="2800" dirty="0" smtClean="0"/>
              <a:t>НР регије: ≈70% </a:t>
            </a:r>
            <a:r>
              <a:rPr lang="sr-Latn-RS" sz="2800" i="1" dirty="0" smtClean="0"/>
              <a:t>vs.</a:t>
            </a:r>
            <a:r>
              <a:rPr lang="sr-Latn-RS" sz="2800" dirty="0" smtClean="0"/>
              <a:t> </a:t>
            </a:r>
            <a:r>
              <a:rPr lang="sr-Cyrl-RS" sz="2800" dirty="0" smtClean="0"/>
              <a:t>≈</a:t>
            </a:r>
            <a:r>
              <a:rPr lang="sr-Latn-RS" sz="2800" dirty="0" smtClean="0"/>
              <a:t>40%</a:t>
            </a:r>
            <a:r>
              <a:rPr lang="sr-Cyrl-RS" sz="2800" dirty="0" smtClean="0"/>
              <a:t>)</a:t>
            </a:r>
            <a:endParaRPr lang="en-US" sz="2800" dirty="0" smtClean="0"/>
          </a:p>
          <a:p>
            <a:r>
              <a:rPr lang="sr-Cyrl-RS" sz="2800" dirty="0" smtClean="0"/>
              <a:t>Разлике у дефинисању циљних вредности и начину лечења (недостатак или лоша адхеренца </a:t>
            </a:r>
            <a:r>
              <a:rPr lang="sr-Latn-RS" sz="2800" i="1" dirty="0" smtClean="0"/>
              <a:t>EBM</a:t>
            </a:r>
            <a:r>
              <a:rPr lang="sr-Latn-RS" sz="2800" dirty="0" smtClean="0"/>
              <a:t> </a:t>
            </a:r>
            <a:r>
              <a:rPr lang="sr-Cyrl-RS" sz="2800" dirty="0" smtClean="0"/>
              <a:t>водича)</a:t>
            </a:r>
          </a:p>
          <a:p>
            <a:r>
              <a:rPr lang="sr-Cyrl-RS" sz="2800" dirty="0" smtClean="0"/>
              <a:t>Лоша комплијанса/адхеренца</a:t>
            </a:r>
            <a:r>
              <a:rPr lang="sr-Cyrl-RS" sz="2800" dirty="0" smtClean="0"/>
              <a:t> пацијената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Резистентна хипертензија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Повишен ТА упркос редовној употреби најмање 3 антихипертензива истовремено (укључујући диуретик)</a:t>
            </a:r>
            <a:r>
              <a:rPr lang="sr-Latn-RS" sz="2800" dirty="0" smtClean="0"/>
              <a:t> </a:t>
            </a:r>
            <a:r>
              <a:rPr lang="sr-Cyrl-RS" sz="2800" dirty="0" smtClean="0"/>
              <a:t>у оптималној или максималној толеришућој дози</a:t>
            </a:r>
          </a:p>
          <a:p>
            <a:r>
              <a:rPr lang="sr-Cyrl-RS" sz="2800" dirty="0" smtClean="0"/>
              <a:t>Преваленца код хипертоничара: 10%</a:t>
            </a:r>
          </a:p>
          <a:p>
            <a:r>
              <a:rPr lang="sr-Cyrl-RS" sz="2800" dirty="0" smtClean="0"/>
              <a:t>Узроци:</a:t>
            </a:r>
          </a:p>
          <a:p>
            <a:pPr lvl="1"/>
            <a:r>
              <a:rPr lang="sr-Cyrl-RS" sz="2400" dirty="0" smtClean="0"/>
              <a:t>Лоша комплијанса НФ мера</a:t>
            </a:r>
          </a:p>
          <a:p>
            <a:pPr lvl="1"/>
            <a:r>
              <a:rPr lang="sr-Cyrl-RS" sz="2400" dirty="0" smtClean="0"/>
              <a:t>Тешка оштећења циљних органа</a:t>
            </a:r>
          </a:p>
          <a:p>
            <a:pPr lvl="1"/>
            <a:r>
              <a:rPr lang="sr-Cyrl-RS" sz="2400" dirty="0" smtClean="0"/>
              <a:t>Опструктивна апнеа у сну</a:t>
            </a:r>
          </a:p>
          <a:p>
            <a:pPr lvl="1"/>
            <a:r>
              <a:rPr lang="sr-Cyrl-RS" sz="2400" dirty="0" smtClean="0"/>
              <a:t>Повећање интраваскуларног волумена </a:t>
            </a:r>
          </a:p>
          <a:p>
            <a:pPr lvl="1"/>
            <a:endParaRPr lang="sr-Cyrl-RS" sz="24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Резистентна хипертензија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50% има псеудорезистентну ХТА због:</a:t>
            </a:r>
          </a:p>
          <a:p>
            <a:pPr lvl="1"/>
            <a:r>
              <a:rPr lang="sr-Cyrl-RS" dirty="0" smtClean="0"/>
              <a:t>Погрешне технике мерења ТА</a:t>
            </a:r>
          </a:p>
          <a:p>
            <a:pPr lvl="1"/>
            <a:r>
              <a:rPr lang="sr-Cyrl-RS" dirty="0" smtClean="0"/>
              <a:t>Ефекта “белих мантила”</a:t>
            </a:r>
            <a:endParaRPr lang="sr-Cyrl-RS" dirty="0" smtClean="0"/>
          </a:p>
          <a:p>
            <a:pPr lvl="1"/>
            <a:r>
              <a:rPr lang="sr-Cyrl-RS" dirty="0" smtClean="0"/>
              <a:t>Лоше комплијансе фармакотерапије</a:t>
            </a:r>
          </a:p>
          <a:p>
            <a:pPr lvl="1"/>
            <a:r>
              <a:rPr lang="sr-Cyrl-RS" dirty="0" smtClean="0"/>
              <a:t>Погрешног избора и дозирања лекова у комбинацији</a:t>
            </a:r>
          </a:p>
          <a:p>
            <a:pPr lvl="1"/>
            <a:r>
              <a:rPr lang="sr-Cyrl-RS" dirty="0" smtClean="0"/>
              <a:t>Континуиране употребе лекова који доводе до ХТА</a:t>
            </a:r>
          </a:p>
          <a:p>
            <a:pPr lvl="1"/>
            <a:r>
              <a:rPr lang="sr-Cyrl-RS" dirty="0" smtClean="0"/>
              <a:t>Секундарне ХТА (грешке у дијагнози)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1152128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+mn-lt"/>
              </a:rPr>
              <a:t>Фактори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који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утичу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комплијансу</a:t>
            </a:r>
            <a:r>
              <a:rPr lang="sr-Cyrl-RS" dirty="0" smtClean="0">
                <a:latin typeface="+mn-lt"/>
              </a:rPr>
              <a:t> лекова</a:t>
            </a:r>
            <a:endParaRPr lang="en-US" dirty="0" smtClean="0">
              <a:latin typeface="+mn-lt"/>
            </a:endParaRPr>
          </a:p>
        </p:txBody>
      </p:sp>
      <p:sp>
        <p:nvSpPr>
          <p:cNvPr id="40963" name="Content Placeholder 1"/>
          <p:cNvSpPr>
            <a:spLocks noGrp="1"/>
          </p:cNvSpPr>
          <p:nvPr>
            <p:ph idx="1"/>
          </p:nvPr>
        </p:nvSpPr>
        <p:spPr>
          <a:xfrm>
            <a:off x="323850" y="2564904"/>
            <a:ext cx="8424863" cy="4293096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Пацијент је недовољно информисан о болести и потреби </a:t>
            </a:r>
            <a:r>
              <a:rPr lang="ru-RU" sz="2800" dirty="0" smtClean="0">
                <a:solidFill>
                  <a:schemeClr val="tx2"/>
                </a:solidFill>
              </a:rPr>
              <a:t>лечења </a:t>
            </a:r>
            <a:r>
              <a:rPr lang="ru-RU" sz="2800" dirty="0" smtClean="0">
                <a:solidFill>
                  <a:schemeClr val="tx2"/>
                </a:solidFill>
              </a:rPr>
              <a:t>у циљу превенције могућих </a:t>
            </a:r>
            <a:r>
              <a:rPr lang="ru-RU" sz="2800" dirty="0" smtClean="0">
                <a:solidFill>
                  <a:schemeClr val="tx2"/>
                </a:solidFill>
              </a:rPr>
              <a:t>компликација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r>
              <a:rPr lang="sr-Cyrl-RS" sz="2800" dirty="0" smtClean="0">
                <a:solidFill>
                  <a:schemeClr val="tx2"/>
                </a:solidFill>
              </a:rPr>
              <a:t>лоше контролисане болести</a:t>
            </a:r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2800" dirty="0" smtClean="0">
                <a:solidFill>
                  <a:schemeClr val="tx2"/>
                </a:solidFill>
              </a:rPr>
              <a:t>Терапија ХТА је обично доживотна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ХТА </a:t>
            </a:r>
            <a:r>
              <a:rPr lang="ru-RU" sz="2800" dirty="0" smtClean="0">
                <a:solidFill>
                  <a:schemeClr val="tx2"/>
                </a:solidFill>
              </a:rPr>
              <a:t>је често асимптоматска, па пацијенти нису довољно мотивисани да се придржавају прописаној </a:t>
            </a:r>
            <a:r>
              <a:rPr lang="ru-RU" sz="2800" dirty="0" smtClean="0">
                <a:solidFill>
                  <a:schemeClr val="tx2"/>
                </a:solidFill>
              </a:rPr>
              <a:t>терапији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Фактори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утичу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комплијансу</a:t>
            </a:r>
            <a:r>
              <a:rPr lang="sr-Cyrl-RS" dirty="0" smtClean="0"/>
              <a:t>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Прописан већи број лекова, више доза у току дана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Нежељене реакције лекова, могуће интеракције лекова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Придржавање препорученим нефармаколошким мерама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Изостанак брзог одговора на терапију (већина лекова)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Рационалне нефармаколошке мере – Промена начина живота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</a:t>
            </a:r>
            <a:r>
              <a:rPr lang="sr-Cyrl-RS" sz="2800" dirty="0" smtClean="0"/>
              <a:t>мањење Тт код гојазних пацијената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</a:t>
            </a:r>
            <a:r>
              <a:rPr lang="sr-Cyrl-RS" sz="2800" dirty="0" smtClean="0"/>
              <a:t>мањен унос масноће (засићених масти) и соли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П</a:t>
            </a:r>
            <a:r>
              <a:rPr lang="sr-Cyrl-RS" sz="2800" dirty="0" smtClean="0"/>
              <a:t>овећан унос воћа и масне рибе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Појачана </a:t>
            </a:r>
            <a:r>
              <a:rPr lang="sr-Cyrl-RS" sz="2800" dirty="0" smtClean="0"/>
              <a:t>физичка активност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Престанак пушења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Смањен унос алкохола</a:t>
            </a:r>
          </a:p>
          <a:p>
            <a:pPr marL="514350" indent="-514350"/>
            <a:r>
              <a:rPr lang="sr-Cyrl-RS" sz="2800" dirty="0" smtClean="0"/>
              <a:t>Супраадитиван повољан ефекат свих наведених промена</a:t>
            </a:r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Када и како започети са применом лекова?</a:t>
            </a:r>
          </a:p>
          <a:p>
            <a:r>
              <a:rPr lang="sr-Cyrl-RS" sz="2800" dirty="0" smtClean="0"/>
              <a:t>Моно- или комбинована терапија? </a:t>
            </a:r>
          </a:p>
          <a:p>
            <a:r>
              <a:rPr lang="ru-RU" sz="2800" dirty="0" smtClean="0"/>
              <a:t>Које лекове одабрати у моно- или комбинованој терапији?</a:t>
            </a:r>
          </a:p>
          <a:p>
            <a:r>
              <a:rPr lang="ru-RU" sz="2800" dirty="0" smtClean="0"/>
              <a:t>Шта да радимо када упркос примени лекова не постижемо циљ?</a:t>
            </a:r>
          </a:p>
          <a:p>
            <a:r>
              <a:rPr lang="ru-RU" sz="2800" dirty="0" smtClean="0"/>
              <a:t>Како пратити пацијенте?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хипертензије</a:t>
            </a:r>
            <a:endParaRPr lang="en-US" dirty="0"/>
          </a:p>
        </p:txBody>
      </p:sp>
      <p:pic>
        <p:nvPicPr>
          <p:cNvPr id="98306" name="Picture 2" descr="Table 6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2"/>
            <a:ext cx="4392488" cy="381642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076056" y="2348880"/>
            <a:ext cx="4067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RS" sz="2800" baseline="0" dirty="0" smtClean="0"/>
              <a:t> </a:t>
            </a:r>
            <a:r>
              <a:rPr lang="sr-Cyrl-RS" sz="2800" baseline="0" dirty="0" smtClean="0"/>
              <a:t>Уз НФ мере, лекове</a:t>
            </a:r>
            <a:r>
              <a:rPr lang="sr-Cyrl-RS" sz="2800" dirty="0" smtClean="0"/>
              <a:t> </a:t>
            </a:r>
            <a:r>
              <a:rPr lang="sr-Cyrl-RS" sz="2800" b="1" dirty="0" smtClean="0"/>
              <a:t>од почетка примењујемо</a:t>
            </a:r>
            <a:r>
              <a:rPr lang="sr-Cyrl-RS" sz="2800" b="1" baseline="0" dirty="0" smtClean="0"/>
              <a:t> само код високо ризичних пацијената</a:t>
            </a:r>
            <a:r>
              <a:rPr lang="sr-Cyrl-RS" sz="2800" baseline="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sr-Latn-RS" sz="2800" baseline="0" dirty="0" smtClean="0"/>
              <a:t> </a:t>
            </a:r>
            <a:r>
              <a:rPr lang="sr-Cyrl-RS" sz="2800" baseline="0" dirty="0" smtClean="0"/>
              <a:t>Код пт са малим и умереним ризиком, </a:t>
            </a:r>
            <a:r>
              <a:rPr lang="sr-Cyrl-RS" sz="2800" b="1" baseline="0" dirty="0" smtClean="0"/>
              <a:t>прво само НФ мере</a:t>
            </a:r>
            <a:r>
              <a:rPr lang="sr-Latn-RS" sz="2800" b="1" baseline="0" dirty="0" smtClean="0"/>
              <a:t> - </a:t>
            </a:r>
            <a:r>
              <a:rPr lang="sr-Cyrl-RS" sz="2800" b="1" baseline="0" dirty="0" smtClean="0"/>
              <a:t>у случају неуспеха додајемо ФТ</a:t>
            </a:r>
            <a:r>
              <a:rPr lang="sr-Cyrl-RS" sz="2800" baseline="0" dirty="0" smtClean="0"/>
              <a:t>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Велики КВС догађаји – </a:t>
            </a:r>
            <a:r>
              <a:rPr lang="sr-Latn-RS" i="1" dirty="0" smtClean="0"/>
              <a:t>MACE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Укупна КВС смртност (прерана</a:t>
            </a:r>
            <a:r>
              <a:rPr lang="en-US" sz="2800" dirty="0" smtClean="0"/>
              <a:t>, </a:t>
            </a:r>
            <a:r>
              <a:rPr lang="sr-Cyrl-RS" sz="2800" dirty="0" smtClean="0"/>
              <a:t>напрасна срчана смрт)</a:t>
            </a:r>
          </a:p>
          <a:p>
            <a:r>
              <a:rPr lang="sr-Cyrl-RS" sz="2800" dirty="0" smtClean="0"/>
              <a:t>Акутни инфаркт срца (нефатални)</a:t>
            </a:r>
          </a:p>
          <a:p>
            <a:r>
              <a:rPr lang="sr-Cyrl-RS" sz="2800" dirty="0" smtClean="0"/>
              <a:t>Коронарна реваскуларизација (</a:t>
            </a:r>
            <a:r>
              <a:rPr lang="sr-Latn-RS" sz="2800" i="1" dirty="0" smtClean="0"/>
              <a:t>PCI</a:t>
            </a:r>
            <a:r>
              <a:rPr lang="sr-Latn-RS" sz="2800" dirty="0" smtClean="0"/>
              <a:t>, </a:t>
            </a:r>
            <a:r>
              <a:rPr lang="sr-Latn-RS" sz="2800" i="1" dirty="0" smtClean="0"/>
              <a:t>CABG</a:t>
            </a:r>
            <a:r>
              <a:rPr lang="sr-Latn-RS" sz="2800" dirty="0" smtClean="0"/>
              <a:t>)</a:t>
            </a:r>
          </a:p>
          <a:p>
            <a:r>
              <a:rPr lang="sr-Cyrl-RS" sz="2800" dirty="0" smtClean="0"/>
              <a:t>Мождани удар (исхемијски или хеморагијски)</a:t>
            </a:r>
          </a:p>
          <a:p>
            <a:r>
              <a:rPr lang="sr-Cyrl-RS" sz="2800" dirty="0" smtClean="0"/>
              <a:t>Хоспитализација због срчане инсуфицијенције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хипертензије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Монотерапија: </a:t>
            </a:r>
          </a:p>
          <a:p>
            <a:pPr lvl="1"/>
            <a:r>
              <a:rPr lang="sr-Cyrl-RS" dirty="0" smtClean="0"/>
              <a:t>Код малог броја пт постижемо успех</a:t>
            </a:r>
          </a:p>
          <a:p>
            <a:pPr lvl="1"/>
            <a:r>
              <a:rPr lang="sr-Cyrl-RS" dirty="0" smtClean="0"/>
              <a:t>Обично се примењује код хипертоничара са ниским ризиком</a:t>
            </a:r>
            <a:r>
              <a:rPr lang="en-US" dirty="0" smtClean="0"/>
              <a:t> </a:t>
            </a:r>
            <a:r>
              <a:rPr lang="sr-Cyrl-RS" dirty="0" smtClean="0"/>
              <a:t>и старих, физички слабих болесника (≥ 80 год.)</a:t>
            </a:r>
          </a:p>
          <a:p>
            <a:r>
              <a:rPr lang="sr-Cyrl-RS" sz="2800" dirty="0" smtClean="0"/>
              <a:t>Комбинована терапија:</a:t>
            </a:r>
          </a:p>
          <a:p>
            <a:pPr lvl="1"/>
            <a:r>
              <a:rPr lang="sr-Cyrl-RS" dirty="0" smtClean="0"/>
              <a:t>Знатно чешће се примењује</a:t>
            </a:r>
          </a:p>
          <a:p>
            <a:pPr lvl="1"/>
            <a:r>
              <a:rPr lang="sr-Cyrl-RS" dirty="0" smtClean="0"/>
              <a:t> </a:t>
            </a:r>
            <a:r>
              <a:rPr lang="sr-Cyrl-RS" dirty="0" smtClean="0"/>
              <a:t>2 или више лекова, </a:t>
            </a:r>
            <a:r>
              <a:rPr lang="sr-Cyrl-RS" dirty="0" smtClean="0"/>
              <a:t>мала/висока доза, </a:t>
            </a:r>
            <a:r>
              <a:rPr lang="sr-Cyrl-RS" dirty="0" smtClean="0"/>
              <a:t>појединачна примена/фиксне комбинације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Антихипертензиви – први избор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b="1" dirty="0" smtClean="0"/>
              <a:t>Вазодилататори</a:t>
            </a:r>
            <a:r>
              <a:rPr lang="sr-Cyrl-RS" sz="2800" dirty="0" smtClean="0"/>
              <a:t> (индиректни и директни):</a:t>
            </a:r>
          </a:p>
          <a:p>
            <a:pPr lvl="1"/>
            <a:r>
              <a:rPr lang="sr-Cyrl-RS" i="1" dirty="0" smtClean="0"/>
              <a:t>Блокатори РААС система </a:t>
            </a:r>
            <a:r>
              <a:rPr lang="sr-Cyrl-RS" dirty="0" smtClean="0"/>
              <a:t>(АЦЕ инхибитори и блокатори АТ1 рецептора)</a:t>
            </a:r>
          </a:p>
          <a:p>
            <a:pPr lvl="1"/>
            <a:r>
              <a:rPr lang="sr-Cyrl-RS" sz="2800" i="1" dirty="0" smtClean="0"/>
              <a:t>ДХП блокатори канала за калцијум</a:t>
            </a:r>
            <a:endParaRPr lang="sr-Cyrl-RS" sz="2800" dirty="0" smtClean="0"/>
          </a:p>
          <a:p>
            <a:r>
              <a:rPr lang="sr-Cyrl-RS" sz="2800" b="1" dirty="0" smtClean="0"/>
              <a:t>Диуретици</a:t>
            </a:r>
            <a:r>
              <a:rPr lang="sr-Cyrl-RS" sz="2800" dirty="0" smtClean="0"/>
              <a:t> (тиазидни и њима слични, Хенелеове петље, диуретици који штеде калијум)</a:t>
            </a:r>
          </a:p>
          <a:p>
            <a:r>
              <a:rPr lang="sr-Cyrl-RS" sz="2800" b="1" dirty="0" smtClean="0"/>
              <a:t>Бета-блокатори </a:t>
            </a:r>
            <a:r>
              <a:rPr lang="sr-Cyrl-RS" sz="2800" dirty="0" smtClean="0"/>
              <a:t>(углавном кардиоселективни)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антихипертензиви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Алфа-1 адренергички антагонисти</a:t>
            </a:r>
          </a:p>
          <a:p>
            <a:r>
              <a:rPr lang="sr-Cyrl-RS" sz="2800" dirty="0" smtClean="0"/>
              <a:t>НЕ-ДХП блокатори калцијумских канала</a:t>
            </a:r>
          </a:p>
          <a:p>
            <a:r>
              <a:rPr lang="sr-Cyrl-RS" sz="2800" dirty="0" smtClean="0"/>
              <a:t>Централни анти-адренергици</a:t>
            </a:r>
          </a:p>
          <a:p>
            <a:r>
              <a:rPr lang="sr-Cyrl-RS" sz="2800" dirty="0" smtClean="0"/>
              <a:t>Други директни вазодилататори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Избор антихипертензива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ru-RU" sz="2800" dirty="0" smtClean="0"/>
              <a:t>Монотерапија: било који од лекова првог избора</a:t>
            </a: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Првенствено на основу коморбидитета/компликација</a:t>
            </a:r>
            <a:r>
              <a:rPr lang="ru-RU" sz="2800" dirty="0" smtClean="0"/>
              <a:t>!</a:t>
            </a:r>
          </a:p>
          <a:p>
            <a:pPr lvl="1"/>
            <a:r>
              <a:rPr lang="ru-RU" dirty="0" smtClean="0"/>
              <a:t>Удружене болести/патолошка стања утичу на ефикасност и безбедност (користи/ризик)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Режим дозирања (комфорност примене)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Претходно искуство пацијента са леком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Трошкови (цена лека, мониторинг)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Избор антихипертензива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2276872"/>
          <a:ext cx="8424936" cy="4320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56"/>
                <a:gridCol w="7276080"/>
              </a:tblGrid>
              <a:tr h="916915">
                <a:tc>
                  <a:txBody>
                    <a:bodyPr/>
                    <a:lstStyle/>
                    <a:p>
                      <a:r>
                        <a:rPr lang="sr-Cyrl-RS" sz="2400" b="0" dirty="0" smtClean="0">
                          <a:solidFill>
                            <a:schemeClr val="tx1"/>
                          </a:solidFill>
                        </a:rPr>
                        <a:t>ИБС</a:t>
                      </a:r>
                    </a:p>
                    <a:p>
                      <a:r>
                        <a:rPr lang="sr-Cyrl-RS" sz="2400" b="0" dirty="0" smtClean="0">
                          <a:solidFill>
                            <a:schemeClr val="tx1"/>
                          </a:solidFill>
                        </a:rPr>
                        <a:t>АМУ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BB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CCB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endParaRPr lang="sr-Cyrl-RS" sz="2400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CCB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TD / loop D 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24432">
                <a:tc>
                  <a:txBody>
                    <a:bodyPr/>
                    <a:lstStyle/>
                    <a:p>
                      <a:r>
                        <a:rPr lang="sr-Cyrl-RS" sz="2400" b="0" dirty="0" smtClean="0"/>
                        <a:t>ХСИ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b="0" i="1" dirty="0" smtClean="0"/>
                        <a:t>,</a:t>
                      </a:r>
                      <a:r>
                        <a:rPr lang="sr-Cyrl-RS" sz="2400" b="0" i="1" baseline="0" dirty="0" smtClean="0"/>
                        <a:t> </a:t>
                      </a:r>
                      <a:r>
                        <a:rPr lang="sr-Latn-RS" sz="2400" b="0" i="1" baseline="0" dirty="0" smtClean="0"/>
                        <a:t>BB</a:t>
                      </a:r>
                      <a:r>
                        <a:rPr lang="sr-Cyrl-RS" sz="2400" b="0" i="1" baseline="0" dirty="0" smtClean="0"/>
                        <a:t>, </a:t>
                      </a:r>
                      <a:r>
                        <a:rPr lang="sr-Latn-RS" sz="2400" b="0" i="1" baseline="0" dirty="0" smtClean="0"/>
                        <a:t>ALDA</a:t>
                      </a:r>
                      <a:r>
                        <a:rPr lang="sr-Cyrl-RS" sz="2400" b="0" i="1" baseline="0" dirty="0" smtClean="0"/>
                        <a:t>, </a:t>
                      </a:r>
                      <a:r>
                        <a:rPr lang="sr-Latn-RS" sz="2400" i="1" dirty="0" smtClean="0"/>
                        <a:t>TD </a:t>
                      </a:r>
                      <a:r>
                        <a:rPr lang="sr-Cyrl-RS" sz="2400" i="1" dirty="0" smtClean="0"/>
                        <a:t>/</a:t>
                      </a:r>
                      <a:r>
                        <a:rPr lang="sr-Latn-RS" sz="2400" i="1" dirty="0" smtClean="0"/>
                        <a:t> loop D</a:t>
                      </a:r>
                      <a:r>
                        <a:rPr lang="sr-Latn-RS" sz="2400" b="0" i="1" baseline="0" dirty="0" smtClean="0"/>
                        <a:t> </a:t>
                      </a:r>
                      <a:r>
                        <a:rPr lang="sr-Cyrl-RS" sz="2400" b="0" i="1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400" b="0" i="1" baseline="0" dirty="0" smtClean="0"/>
                        <a:t>*</a:t>
                      </a:r>
                      <a:r>
                        <a:rPr lang="sr-Latn-RS" sz="2400" b="0" i="1" baseline="0" dirty="0" smtClean="0"/>
                        <a:t>ARNI </a:t>
                      </a:r>
                      <a:r>
                        <a:rPr lang="sr-Cyrl-RS" sz="2400" b="0" i="1" baseline="0" dirty="0" smtClean="0"/>
                        <a:t>(Сакубитрил+валсартан, алтернатива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 </a:t>
                      </a:r>
                      <a:r>
                        <a:rPr lang="sr-Cyrl-RS" sz="2400" b="0" i="1" baseline="0" dirty="0" smtClean="0"/>
                        <a:t>код </a:t>
                      </a:r>
                      <a:r>
                        <a:rPr lang="en-US" sz="2400" b="0" i="1" baseline="0" dirty="0" err="1" smtClean="0"/>
                        <a:t>HFrEF</a:t>
                      </a:r>
                      <a:r>
                        <a:rPr lang="sr-Cyrl-RS" sz="2400" b="0" i="1" baseline="0" dirty="0" smtClean="0"/>
                        <a:t> + ХТА)</a:t>
                      </a:r>
                      <a:endParaRPr lang="en-US" sz="2400" b="0" i="1" dirty="0"/>
                    </a:p>
                  </a:txBody>
                  <a:tcPr/>
                </a:tc>
              </a:tr>
              <a:tr h="693044">
                <a:tc>
                  <a:txBody>
                    <a:bodyPr/>
                    <a:lstStyle/>
                    <a:p>
                      <a:r>
                        <a:rPr lang="sr-Cyrl-RS" sz="2400" dirty="0" smtClean="0"/>
                        <a:t>ХБИ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i="1" dirty="0" smtClean="0"/>
                        <a:t>, </a:t>
                      </a:r>
                      <a:r>
                        <a:rPr lang="sr-Latn-RS" sz="2400" i="1" dirty="0" smtClean="0"/>
                        <a:t>TD </a:t>
                      </a:r>
                      <a:r>
                        <a:rPr lang="sr-Cyrl-RS" sz="2400" i="1" dirty="0" smtClean="0"/>
                        <a:t>/</a:t>
                      </a:r>
                      <a:r>
                        <a:rPr lang="sr-Latn-RS" sz="2400" i="1" dirty="0" smtClean="0"/>
                        <a:t> loop D</a:t>
                      </a:r>
                      <a:r>
                        <a:rPr lang="sr-Cyrl-RS" sz="2400" i="1" dirty="0" smtClean="0"/>
                        <a:t> </a:t>
                      </a:r>
                      <a:r>
                        <a:rPr lang="sr-Cyrl-RS" sz="2000" i="1" dirty="0" smtClean="0"/>
                        <a:t>(</a:t>
                      </a:r>
                      <a:r>
                        <a:rPr lang="en-US" sz="2000" i="1" dirty="0" err="1" smtClean="0"/>
                        <a:t>eGFR</a:t>
                      </a:r>
                      <a:r>
                        <a:rPr lang="en-US" sz="2000" i="1" dirty="0" smtClean="0"/>
                        <a:t> &lt;30 ml/min/1.73m</a:t>
                      </a:r>
                      <a:r>
                        <a:rPr lang="en-US" sz="2000" i="1" baseline="30000" dirty="0" smtClean="0"/>
                        <a:t>2</a:t>
                      </a:r>
                      <a:r>
                        <a:rPr lang="sr-Cyrl-RS" sz="2000" i="1" dirty="0" smtClean="0"/>
                        <a:t>), </a:t>
                      </a:r>
                      <a:r>
                        <a:rPr lang="sr-Latn-RS" sz="2400" i="1" dirty="0" smtClean="0"/>
                        <a:t>CCB</a:t>
                      </a:r>
                      <a:endParaRPr lang="en-US" sz="2400" i="1" dirty="0"/>
                    </a:p>
                  </a:txBody>
                  <a:tcPr/>
                </a:tc>
              </a:tr>
              <a:tr h="693044">
                <a:tc>
                  <a:txBody>
                    <a:bodyPr/>
                    <a:lstStyle/>
                    <a:p>
                      <a:r>
                        <a:rPr lang="sr-Cyrl-RS" sz="2400" dirty="0" smtClean="0"/>
                        <a:t>ДМ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dirty="0" smtClean="0"/>
                        <a:t>,</a:t>
                      </a:r>
                      <a:r>
                        <a:rPr lang="sr-Cyrl-RS" sz="2400" baseline="0" dirty="0" smtClean="0"/>
                        <a:t> </a:t>
                      </a:r>
                      <a:r>
                        <a:rPr lang="sr-Latn-RS" sz="2400" i="1" baseline="0" dirty="0" smtClean="0"/>
                        <a:t>CCB</a:t>
                      </a:r>
                      <a:r>
                        <a:rPr lang="sr-Cyrl-RS" sz="2400" baseline="0" dirty="0" smtClean="0"/>
                        <a:t>, </a:t>
                      </a:r>
                      <a:r>
                        <a:rPr lang="sr-Latn-RS" sz="2400" i="1" baseline="0" dirty="0" smtClean="0"/>
                        <a:t>T-like D</a:t>
                      </a:r>
                      <a:r>
                        <a:rPr lang="sr-Cyrl-RS" sz="2400" i="1" baseline="0" dirty="0" smtClean="0"/>
                        <a:t>, потенцијално и </a:t>
                      </a:r>
                      <a:r>
                        <a:rPr lang="sr-Latn-RS" sz="2400" i="1" baseline="0" dirty="0" smtClean="0"/>
                        <a:t>BB</a:t>
                      </a:r>
                      <a:r>
                        <a:rPr lang="sr-Cyrl-RS" sz="2400" i="1" baseline="0" dirty="0" smtClean="0"/>
                        <a:t>,</a:t>
                      </a:r>
                      <a:r>
                        <a:rPr lang="sr-Latn-RS" sz="2400" i="1" baseline="0" dirty="0" smtClean="0"/>
                        <a:t> TD</a:t>
                      </a:r>
                      <a:endParaRPr lang="en-US" sz="2400" dirty="0"/>
                    </a:p>
                  </a:txBody>
                  <a:tcPr/>
                </a:tc>
              </a:tr>
              <a:tr h="693044">
                <a:tc>
                  <a:txBody>
                    <a:bodyPr/>
                    <a:lstStyle/>
                    <a:p>
                      <a:r>
                        <a:rPr lang="sr-Cyrl-RS" sz="2400" dirty="0" smtClean="0"/>
                        <a:t>ХОБП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dirty="0" smtClean="0"/>
                        <a:t>,</a:t>
                      </a:r>
                      <a:r>
                        <a:rPr lang="sr-Cyrl-RS" sz="2400" baseline="0" dirty="0" smtClean="0"/>
                        <a:t> </a:t>
                      </a:r>
                      <a:r>
                        <a:rPr lang="sr-Latn-RS" sz="2400" i="1" baseline="0" dirty="0" smtClean="0"/>
                        <a:t>CCB</a:t>
                      </a:r>
                      <a:r>
                        <a:rPr lang="sr-Cyrl-RS" sz="2400" baseline="0" dirty="0" smtClean="0"/>
                        <a:t>, </a:t>
                      </a:r>
                      <a:r>
                        <a:rPr lang="sr-Latn-RS" sz="2400" i="1" baseline="0" dirty="0" smtClean="0"/>
                        <a:t>TD</a:t>
                      </a:r>
                      <a:r>
                        <a:rPr lang="sr-Cyrl-RS" sz="2400" i="1" baseline="0" dirty="0" smtClean="0"/>
                        <a:t>, потенцијално и </a:t>
                      </a:r>
                      <a:r>
                        <a:rPr lang="sr-Latn-RS" sz="2400" i="1" baseline="0" dirty="0" smtClean="0"/>
                        <a:t>BB</a:t>
                      </a:r>
                      <a:r>
                        <a:rPr lang="sr-Cyrl-RS" sz="2400" i="1" baseline="0" dirty="0" smtClean="0"/>
                        <a:t> (</a:t>
                      </a:r>
                      <a:r>
                        <a:rPr lang="sr-Latn-RS" sz="2400" i="1" baseline="0" dirty="0" smtClean="0"/>
                        <a:t>cs</a:t>
                      </a:r>
                      <a:r>
                        <a:rPr lang="sr-Cyrl-RS" sz="2400" i="1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Избор антихипертензива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2348880"/>
          <a:ext cx="8424936" cy="440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5760640"/>
              </a:tblGrid>
              <a:tr h="830537">
                <a:tc>
                  <a:txBody>
                    <a:bodyPr/>
                    <a:lstStyle/>
                    <a:p>
                      <a:r>
                        <a:rPr lang="sr-Cyrl-RS" sz="2400" b="0" dirty="0" smtClean="0">
                          <a:solidFill>
                            <a:schemeClr val="tx1"/>
                          </a:solidFill>
                        </a:rPr>
                        <a:t>БПХ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Селективни</a:t>
                      </a:r>
                      <a:r>
                        <a:rPr lang="sr-Cyrl-RS" sz="2400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α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-1 блокатори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26009">
                <a:tc>
                  <a:txBody>
                    <a:bodyPr/>
                    <a:lstStyle/>
                    <a:p>
                      <a:r>
                        <a:rPr lang="sr-Cyrl-RS" sz="2400" b="0" dirty="0" smtClean="0"/>
                        <a:t>Трудноћа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2400" b="0" i="1" dirty="0" smtClean="0"/>
                        <a:t>Метилдопа,</a:t>
                      </a:r>
                      <a:r>
                        <a:rPr lang="sr-Cyrl-RS" sz="2400" b="0" i="1" baseline="0" dirty="0" smtClean="0"/>
                        <a:t> нифедипин</a:t>
                      </a:r>
                      <a:r>
                        <a:rPr lang="sr-Latn-RS" sz="2400" b="0" i="1" baseline="0" dirty="0" smtClean="0"/>
                        <a:t>, </a:t>
                      </a:r>
                      <a:r>
                        <a:rPr lang="sr-Cyrl-RS" sz="2400" b="0" i="1" baseline="0" dirty="0" smtClean="0"/>
                        <a:t>лабеталол, </a:t>
                      </a:r>
                      <a:r>
                        <a:rPr lang="sr-Latn-RS" sz="2400" b="0" i="1" baseline="0" dirty="0" smtClean="0"/>
                        <a:t>Mg</a:t>
                      </a:r>
                      <a:r>
                        <a:rPr lang="sr-Cyrl-RS" sz="2400" b="0" i="1" baseline="0" dirty="0" smtClean="0"/>
                        <a:t>-сулфат</a:t>
                      </a:r>
                      <a:endParaRPr lang="en-US" sz="2400" b="0" i="1" dirty="0"/>
                    </a:p>
                  </a:txBody>
                  <a:tcPr/>
                </a:tc>
              </a:tr>
              <a:tr h="1626457">
                <a:tc>
                  <a:txBody>
                    <a:bodyPr/>
                    <a:lstStyle/>
                    <a:p>
                      <a:r>
                        <a:rPr lang="sr-Cyrl-RS" sz="2400" dirty="0" smtClean="0"/>
                        <a:t>Лактација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СВИ, изузев пропранолола, атенолола и нифедипина (преферирати дугоделујуће </a:t>
                      </a:r>
                      <a:r>
                        <a:rPr lang="sr-Latn-RS" sz="2400" i="1" baseline="0" dirty="0" smtClean="0"/>
                        <a:t>CCB</a:t>
                      </a:r>
                      <a:r>
                        <a:rPr lang="sr-Latn-RS" sz="2400" i="0" baseline="0" dirty="0" smtClean="0"/>
                        <a:t>)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400" i="1" dirty="0"/>
                    </a:p>
                  </a:txBody>
                  <a:tcPr/>
                </a:tc>
              </a:tr>
              <a:tr h="593461">
                <a:tc>
                  <a:txBody>
                    <a:bodyPr/>
                    <a:lstStyle/>
                    <a:p>
                      <a:r>
                        <a:rPr lang="sr-Cyrl-RS" sz="2400" dirty="0" smtClean="0"/>
                        <a:t>Старост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i="1" baseline="0" dirty="0" smtClean="0"/>
                        <a:t>TD/T-like D (</a:t>
                      </a:r>
                      <a:r>
                        <a:rPr lang="sr-Cyrl-RS" sz="2400" i="1" baseline="0" dirty="0" smtClean="0"/>
                        <a:t>индапамид</a:t>
                      </a:r>
                      <a:r>
                        <a:rPr lang="sr-Latn-RS" sz="2400" i="1" baseline="0" dirty="0" smtClean="0"/>
                        <a:t>)</a:t>
                      </a:r>
                      <a:r>
                        <a:rPr lang="sr-Cyrl-RS" sz="2400" i="1" baseline="0" dirty="0" smtClean="0"/>
                        <a:t> ± </a:t>
                      </a:r>
                      <a:r>
                        <a:rPr lang="sr-Latn-RS" sz="2400" i="1" baseline="0" dirty="0" smtClean="0"/>
                        <a:t>CCB</a:t>
                      </a:r>
                      <a:r>
                        <a:rPr lang="sr-Cyrl-RS" sz="2400" i="1" baseline="0" dirty="0" smtClean="0"/>
                        <a:t>/</a:t>
                      </a:r>
                      <a:r>
                        <a:rPr lang="sr-Latn-RS" sz="2400" i="1" baseline="0" dirty="0" smtClean="0"/>
                        <a:t>BB</a:t>
                      </a:r>
                      <a:r>
                        <a:rPr lang="sr-Cyrl-RS" sz="2400" i="1" baseline="0" dirty="0" smtClean="0"/>
                        <a:t>/ 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ACEI</a:t>
                      </a:r>
                      <a:r>
                        <a:rPr lang="sr-Cyrl-RS" sz="2400" b="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sr-Latn-RS" sz="2400" b="0" i="1" dirty="0" smtClean="0">
                          <a:solidFill>
                            <a:schemeClr val="tx1"/>
                          </a:solidFill>
                        </a:rPr>
                        <a:t>ARB</a:t>
                      </a:r>
                      <a:r>
                        <a:rPr lang="sr-Cyrl-RS" sz="2400" i="1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Комбинована антихипертензивна 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Адитивн</a:t>
            </a:r>
            <a:r>
              <a:rPr lang="en-US" sz="2800" dirty="0" smtClean="0">
                <a:solidFill>
                  <a:schemeClr val="tx2"/>
                </a:solidFill>
              </a:rPr>
              <a:t>o</a:t>
            </a:r>
            <a:r>
              <a:rPr lang="sr-Cyrl-RS" sz="2800" dirty="0" smtClean="0">
                <a:solidFill>
                  <a:schemeClr val="tx2"/>
                </a:solidFill>
              </a:rPr>
              <a:t> дејство/</a:t>
            </a:r>
            <a:r>
              <a:rPr lang="ru-RU" sz="2800" dirty="0" smtClean="0">
                <a:solidFill>
                  <a:schemeClr val="tx2"/>
                </a:solidFill>
              </a:rPr>
              <a:t>синергистички ефекат (различит механизам дејства)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Супримирање појединачних нежељених реакција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Омогућава примену ниских доза појединачних лекова =˃ смањење нежељених реакција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Фиксне комбинације: комфорно дозирање, боља комплијанса, али умањују флексибилност терапије</a:t>
            </a:r>
            <a:endParaRPr lang="ru-RU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Пожељне комбинације антихипертензива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800" i="1" dirty="0" smtClean="0"/>
              <a:t>ACEI/ARB</a:t>
            </a:r>
            <a:r>
              <a:rPr lang="sr-Latn-RS" sz="2800" dirty="0" smtClean="0"/>
              <a:t> + </a:t>
            </a:r>
            <a:r>
              <a:rPr lang="sr-Latn-RS" sz="2800" i="1" dirty="0" smtClean="0"/>
              <a:t>TD</a:t>
            </a:r>
            <a:r>
              <a:rPr lang="sr-Latn-RS" sz="2800" dirty="0" smtClean="0"/>
              <a:t> (</a:t>
            </a:r>
            <a:r>
              <a:rPr lang="sr-Latn-RS" sz="2800" i="1" dirty="0" smtClean="0"/>
              <a:t>T-like D</a:t>
            </a:r>
            <a:r>
              <a:rPr lang="sr-Cyrl-RS" sz="2800" i="1" dirty="0" smtClean="0"/>
              <a:t>, </a:t>
            </a:r>
            <a:r>
              <a:rPr lang="sr-Latn-RS" sz="2800" i="1" dirty="0" smtClean="0"/>
              <a:t>loop D</a:t>
            </a:r>
            <a:r>
              <a:rPr lang="sr-Latn-RS" sz="2800" dirty="0" smtClean="0"/>
              <a:t>)</a:t>
            </a:r>
            <a:r>
              <a:rPr lang="sr-Cyrl-RS" sz="2800" dirty="0" smtClean="0"/>
              <a:t>: </a:t>
            </a:r>
            <a:r>
              <a:rPr lang="sr-Cyrl-RS" sz="2400" dirty="0" smtClean="0"/>
              <a:t>синергизам у дејству, хипер- и хипокалемија</a:t>
            </a:r>
          </a:p>
          <a:p>
            <a:r>
              <a:rPr lang="sr-Latn-RS" sz="2800" i="1" dirty="0" smtClean="0"/>
              <a:t>ACEI/ARB</a:t>
            </a:r>
            <a:r>
              <a:rPr lang="sr-Cyrl-RS" sz="2800" i="1" dirty="0" smtClean="0"/>
              <a:t> + </a:t>
            </a:r>
            <a:r>
              <a:rPr lang="sr-Latn-RS" sz="2800" i="1" dirty="0" smtClean="0"/>
              <a:t>DHP </a:t>
            </a:r>
            <a:r>
              <a:rPr lang="sr-Latn-RS" sz="2800" i="1" baseline="0" dirty="0" smtClean="0"/>
              <a:t>CCB</a:t>
            </a:r>
            <a:r>
              <a:rPr lang="sr-Cyrl-RS" sz="2800" i="1" baseline="0" dirty="0" smtClean="0"/>
              <a:t> </a:t>
            </a:r>
            <a:r>
              <a:rPr lang="sr-Cyrl-RS" sz="2800" baseline="0" dirty="0" smtClean="0"/>
              <a:t>или </a:t>
            </a:r>
            <a:r>
              <a:rPr lang="sr-Latn-RS" sz="2800" i="1" dirty="0" smtClean="0"/>
              <a:t>T-like D</a:t>
            </a:r>
            <a:r>
              <a:rPr lang="sr-Cyrl-RS" sz="2800" i="1" dirty="0" smtClean="0"/>
              <a:t> + </a:t>
            </a:r>
            <a:r>
              <a:rPr lang="sr-Latn-RS" sz="2800" i="1" dirty="0" smtClean="0"/>
              <a:t>DHP </a:t>
            </a:r>
            <a:r>
              <a:rPr lang="sr-Latn-RS" sz="2800" i="1" baseline="0" dirty="0" smtClean="0"/>
              <a:t>CCB</a:t>
            </a:r>
            <a:r>
              <a:rPr lang="sr-Cyrl-RS" sz="2800" baseline="0" dirty="0" smtClean="0"/>
              <a:t>: </a:t>
            </a:r>
            <a:r>
              <a:rPr lang="sr-Cyrl-RS" sz="2400" dirty="0" smtClean="0"/>
              <a:t>синергизам у дејству, мањи периферни отоци</a:t>
            </a:r>
            <a:r>
              <a:rPr lang="sr-Latn-RS" sz="2400" dirty="0" smtClean="0"/>
              <a:t> </a:t>
            </a:r>
            <a:r>
              <a:rPr lang="sr-Cyrl-RS" sz="2400" dirty="0" smtClean="0"/>
              <a:t>након употребе </a:t>
            </a:r>
            <a:r>
              <a:rPr lang="sr-Latn-RS" sz="2400" i="1" dirty="0" smtClean="0"/>
              <a:t>DHP </a:t>
            </a:r>
            <a:r>
              <a:rPr lang="sr-Latn-RS" sz="2400" i="1" baseline="0" dirty="0" smtClean="0"/>
              <a:t>CCB</a:t>
            </a:r>
            <a:endParaRPr lang="sr-Cyrl-RS" sz="2400" i="1" baseline="0" dirty="0" smtClean="0"/>
          </a:p>
          <a:p>
            <a:r>
              <a:rPr lang="sr-Latn-RS" sz="2800" i="1" baseline="0" dirty="0" smtClean="0"/>
              <a:t>BB</a:t>
            </a:r>
            <a:r>
              <a:rPr lang="sr-Cyrl-RS" sz="2800" i="1" dirty="0" smtClean="0"/>
              <a:t> </a:t>
            </a:r>
            <a:r>
              <a:rPr lang="sr-Cyrl-RS" sz="2800" i="1" dirty="0" smtClean="0"/>
              <a:t>+ </a:t>
            </a:r>
            <a:r>
              <a:rPr lang="sr-Latn-RS" sz="2800" i="1" dirty="0" smtClean="0"/>
              <a:t>DHP </a:t>
            </a:r>
            <a:r>
              <a:rPr lang="sr-Latn-RS" sz="2800" i="1" baseline="0" dirty="0" smtClean="0"/>
              <a:t>CCB</a:t>
            </a:r>
            <a:r>
              <a:rPr lang="sr-Cyrl-RS" sz="2800" dirty="0" smtClean="0"/>
              <a:t>: </a:t>
            </a:r>
            <a:r>
              <a:rPr lang="sr-Cyrl-RS" sz="2400" dirty="0" smtClean="0"/>
              <a:t>синергизам (нарочито код удружене ИБС), </a:t>
            </a:r>
            <a:r>
              <a:rPr lang="sr-Latn-RS" sz="2400" i="1" baseline="0" dirty="0" smtClean="0"/>
              <a:t>BB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сузбијају рефлексну </a:t>
            </a:r>
            <a:r>
              <a:rPr lang="sr-Cyrl-RS" sz="2400" dirty="0" smtClean="0"/>
              <a:t>тахикардију услед вазодилататорног дејства </a:t>
            </a:r>
            <a:r>
              <a:rPr lang="sr-Latn-RS" sz="2400" i="1" dirty="0" smtClean="0"/>
              <a:t>DHP </a:t>
            </a:r>
            <a:r>
              <a:rPr lang="sr-Latn-RS" sz="2400" i="1" baseline="0" dirty="0" smtClean="0"/>
              <a:t>CCB</a:t>
            </a:r>
            <a:endParaRPr lang="sr-Cyrl-RS" sz="2400" i="1" baseline="0" dirty="0" smtClean="0"/>
          </a:p>
          <a:p>
            <a:r>
              <a:rPr lang="sr-Latn-RS" sz="2800" i="1" baseline="0" dirty="0" smtClean="0"/>
              <a:t>BB</a:t>
            </a:r>
            <a:r>
              <a:rPr lang="sr-Cyrl-RS" sz="2800" i="1" baseline="0" dirty="0" smtClean="0"/>
              <a:t> + </a:t>
            </a:r>
            <a:r>
              <a:rPr lang="sr-Latn-RS" sz="2800" i="1" dirty="0" smtClean="0"/>
              <a:t>TD</a:t>
            </a:r>
            <a:r>
              <a:rPr lang="sr-Cyrl-RS" sz="2800" dirty="0" smtClean="0"/>
              <a:t> </a:t>
            </a:r>
            <a:r>
              <a:rPr lang="sr-Cyrl-RS" sz="2800" dirty="0" smtClean="0"/>
              <a:t>(мале дозе): </a:t>
            </a:r>
            <a:r>
              <a:rPr lang="sr-Cyrl-RS" sz="2400" dirty="0" smtClean="0"/>
              <a:t>синергизам, нарочито код старијих жена 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резистентне ХТА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sr-Cyrl-RS" sz="2800" dirty="0" smtClean="0"/>
              <a:t>Оптимизовати постојећи начин живота и лечење диуретиком (максимална доза, </a:t>
            </a:r>
            <a:r>
              <a:rPr lang="sr-Latn-RS" sz="2800" i="1" dirty="0" smtClean="0"/>
              <a:t>T-like D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или</a:t>
            </a:r>
            <a:r>
              <a:rPr lang="sr-Cyrl-RS" sz="2800" i="1" dirty="0" smtClean="0"/>
              <a:t> </a:t>
            </a:r>
            <a:r>
              <a:rPr lang="sr-Latn-RS" sz="2800" i="1" dirty="0" smtClean="0"/>
              <a:t>loop D</a:t>
            </a:r>
            <a:r>
              <a:rPr lang="sr-Cyrl-RS" sz="2800" dirty="0" smtClean="0"/>
              <a:t>)</a:t>
            </a:r>
          </a:p>
          <a:p>
            <a:r>
              <a:rPr lang="sr-Cyrl-RS" sz="2800" dirty="0" smtClean="0"/>
              <a:t>Увести спиронолактон ако је К &lt; 4,5</a:t>
            </a:r>
            <a:r>
              <a:rPr lang="sr-Latn-RS" sz="2800" dirty="0" smtClean="0"/>
              <a:t> mmol/l </a:t>
            </a:r>
            <a:r>
              <a:rPr lang="sr-Cyrl-RS" sz="2800" dirty="0" smtClean="0"/>
              <a:t>и </a:t>
            </a:r>
            <a:r>
              <a:rPr lang="en-US" sz="280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eGFR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45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ml/min/1.73m</a:t>
            </a:r>
            <a:r>
              <a:rPr lang="en-US" sz="28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sr-Cyrl-RS" sz="2800" dirty="0" smtClean="0"/>
              <a:t> </a:t>
            </a:r>
          </a:p>
          <a:p>
            <a:r>
              <a:rPr lang="sr-Cyrl-RS" sz="2800" dirty="0" smtClean="0"/>
              <a:t>Ако је спиронолактон контраиндикован треба применити било који други доступан лек (из групе “осталих антихипертензива”)</a:t>
            </a:r>
            <a:endParaRPr lang="en-US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КВС болести у светлу епидемиолошких података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Водећи, али потенцијално </a:t>
            </a:r>
            <a:r>
              <a:rPr lang="sr-Cyrl-RS" sz="2800" u="sng" dirty="0" smtClean="0"/>
              <a:t>превентабилан</a:t>
            </a:r>
            <a:r>
              <a:rPr lang="sr-Cyrl-RS" sz="2800" dirty="0" smtClean="0"/>
              <a:t> узрок обољевања и смртности у свету</a:t>
            </a:r>
          </a:p>
          <a:p>
            <a:r>
              <a:rPr lang="sr-Cyrl-RS" sz="2800" dirty="0" smtClean="0"/>
              <a:t>2015. год. око</a:t>
            </a:r>
            <a:r>
              <a:rPr lang="en-US" sz="2800" dirty="0" smtClean="0"/>
              <a:t> </a:t>
            </a:r>
            <a:r>
              <a:rPr lang="sr-Cyrl-RS" sz="2800" dirty="0" smtClean="0"/>
              <a:t>18 милиона смртних случајева ≈ 30% свих смртних случајева глобално</a:t>
            </a:r>
          </a:p>
          <a:p>
            <a:r>
              <a:rPr lang="sr-Cyrl-RS" sz="2800" dirty="0" smtClean="0"/>
              <a:t>Више од 80% случајева смртног исхода настаје због срчаног и можданог удара</a:t>
            </a:r>
            <a:endParaRPr lang="en-US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Клинички значајне интеракције антихипертензива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b="1" dirty="0" smtClean="0"/>
              <a:t>Фармакодинамске</a:t>
            </a:r>
            <a:r>
              <a:rPr lang="sr-Cyrl-RS" sz="2800" dirty="0" smtClean="0"/>
              <a:t>:</a:t>
            </a:r>
          </a:p>
          <a:p>
            <a:pPr lvl="1"/>
            <a:r>
              <a:rPr lang="sr-Cyrl-RS" dirty="0" smtClean="0"/>
              <a:t>Хипотензија код комбинације великих доза </a:t>
            </a:r>
          </a:p>
          <a:p>
            <a:pPr lvl="1"/>
            <a:r>
              <a:rPr lang="sr-Cyrl-RS" dirty="0" smtClean="0"/>
              <a:t>Антагонизам са лековима који доводе до пораста ТА: </a:t>
            </a:r>
            <a:r>
              <a:rPr lang="sr-Cyrl-RS" sz="2400" dirty="0" smtClean="0"/>
              <a:t>симпатомиметици, </a:t>
            </a:r>
            <a:r>
              <a:rPr lang="sr-Cyrl-RS" sz="2400" dirty="0" smtClean="0"/>
              <a:t>орални контрацептиви, </a:t>
            </a:r>
            <a:r>
              <a:rPr lang="sr-Cyrl-RS" sz="2400" dirty="0" smtClean="0"/>
              <a:t>кортикостероиди, циклоспорин, </a:t>
            </a:r>
            <a:r>
              <a:rPr lang="sr-Cyrl-RS" sz="2400" dirty="0" smtClean="0"/>
              <a:t>НСАИЛ, </a:t>
            </a:r>
            <a:r>
              <a:rPr lang="sr-Cyrl-RS" sz="2400" dirty="0" smtClean="0"/>
              <a:t>еритропоетин, антидепресиви и др.</a:t>
            </a:r>
          </a:p>
          <a:p>
            <a:pPr lvl="1"/>
            <a:r>
              <a:rPr lang="sr-Cyrl-RS" dirty="0" smtClean="0"/>
              <a:t>Б</a:t>
            </a:r>
            <a:r>
              <a:rPr lang="sr-Cyrl-RS" dirty="0" smtClean="0"/>
              <a:t>убрежна инсуфицијенција: </a:t>
            </a:r>
            <a:r>
              <a:rPr lang="sr-Cyrl-RS" dirty="0" smtClean="0"/>
              <a:t>НСАИЛ и </a:t>
            </a:r>
            <a:r>
              <a:rPr lang="sr-Latn-RS" i="1" dirty="0" smtClean="0"/>
              <a:t>ACEI</a:t>
            </a:r>
            <a:r>
              <a:rPr lang="sr-Cyrl-RS" dirty="0" smtClean="0"/>
              <a:t>  </a:t>
            </a:r>
          </a:p>
          <a:p>
            <a:r>
              <a:rPr lang="sr-Cyrl-RS" sz="2800" b="1" dirty="0" smtClean="0"/>
              <a:t>Фармакокинетичке</a:t>
            </a:r>
            <a:r>
              <a:rPr lang="sr-Cyrl-RS" sz="2800" dirty="0" smtClean="0"/>
              <a:t>:</a:t>
            </a:r>
          </a:p>
          <a:p>
            <a:pPr lvl="1"/>
            <a:r>
              <a:rPr lang="sr-Cyrl-RS" dirty="0" smtClean="0"/>
              <a:t>Са индукторима или инхибиторима ЦИП 450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Клинички фармацеут и рационална фармакотерапија ХТА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Едукација о болести и могућим последицама ако се не лечи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Едукација о факторима ризика за настанак ХТА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Едукација о циљевима лечења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Савет о избору одговарајућег лека према индивидуалним потребама пацијента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Едукација о прописаним лековима и могућим нежељеним реакцијама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Праћење и предузимање мера за превенцију нежељених дејстава и значајних интеракција</a:t>
            </a:r>
          </a:p>
          <a:p>
            <a:endParaRPr lang="ru-RU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Клинички фармацеут и рационална фармакотерапија ХТА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</a:rPr>
              <a:t>Праћење и предузимање мера за побољшање комплијансе</a:t>
            </a:r>
            <a:r>
              <a:rPr lang="sr-Latn-RS" sz="2400" dirty="0" smtClean="0">
                <a:solidFill>
                  <a:schemeClr val="tx2"/>
                </a:solidFill>
              </a:rPr>
              <a:t>: 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Смањење полифармације (што мање лекова)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Најмања ефикасна доза, постепено повећање пп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Најмања учесталост узимања</a:t>
            </a:r>
            <a:endParaRPr lang="sr-Latn-RS" sz="2400" dirty="0" smtClean="0">
              <a:solidFill>
                <a:schemeClr val="tx2"/>
              </a:solidFill>
            </a:endParaRP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Прилаго</a:t>
            </a:r>
            <a:r>
              <a:rPr lang="sr-Cyrl-RS" sz="2400" dirty="0" smtClean="0">
                <a:solidFill>
                  <a:schemeClr val="tx2"/>
                </a:solidFill>
              </a:rPr>
              <a:t>ђавање </a:t>
            </a:r>
            <a:r>
              <a:rPr lang="ru-RU" sz="2400" dirty="0" smtClean="0">
                <a:solidFill>
                  <a:schemeClr val="tx2"/>
                </a:solidFill>
              </a:rPr>
              <a:t>режима примене лекова животним навикама пацијента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Саветовање о потребним променама животних навика којих се мора придржавати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Едукација о контроли ТА</a:t>
            </a:r>
          </a:p>
          <a:p>
            <a:pPr lvl="1"/>
            <a:r>
              <a:rPr lang="ru-RU" sz="2400" dirty="0" smtClean="0">
                <a:solidFill>
                  <a:schemeClr val="tx2"/>
                </a:solidFill>
              </a:rPr>
              <a:t>Подршка редовном узимању лекова (подсетници)</a:t>
            </a:r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Дислипидемије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800" dirty="0" smtClean="0"/>
              <a:t>П</a:t>
            </a:r>
            <a:r>
              <a:rPr lang="sr-Cyrl-CS" sz="2800" dirty="0" smtClean="0"/>
              <a:t>оремећаји метаболизма липопротеина који се испољавају повећањем серумске концентрације холестерола или триглицерида, или оба липида заједно</a:t>
            </a:r>
          </a:p>
          <a:p>
            <a:pPr>
              <a:lnSpc>
                <a:spcPct val="90000"/>
              </a:lnSpc>
            </a:pPr>
            <a:r>
              <a:rPr lang="sr-Cyrl-CS" sz="2800" dirty="0" smtClean="0"/>
              <a:t>Погоднији је назив “дислипидемије”</a:t>
            </a:r>
            <a:r>
              <a:rPr lang="sr-Cyrl-RS" sz="2800" dirty="0" smtClean="0"/>
              <a:t> </a:t>
            </a:r>
            <a:r>
              <a:rPr lang="sr-Cyrl-RS" sz="2800" dirty="0" smtClean="0"/>
              <a:t>од хиперлипопротеинемије</a:t>
            </a:r>
            <a:endParaRPr lang="sr-Cyrl-CS" sz="2800" dirty="0" smtClean="0"/>
          </a:p>
          <a:p>
            <a:pPr>
              <a:lnSpc>
                <a:spcPct val="90000"/>
              </a:lnSpc>
            </a:pPr>
            <a:r>
              <a:rPr lang="sr-Cyrl-CS" sz="2800" dirty="0" smtClean="0"/>
              <a:t>Нормолипидемијске дислипидемије: ХОЛ и ТГЛ су у опсегу референтних вредности, а постоји поремећај појединих липопротеина или њихових фракција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Компликације</a:t>
            </a:r>
            <a:r>
              <a:rPr lang="en-US" dirty="0" smtClean="0"/>
              <a:t> </a:t>
            </a:r>
            <a:r>
              <a:rPr lang="en-US" dirty="0" err="1" smtClean="0"/>
              <a:t>диспипидемија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Веома</a:t>
            </a:r>
            <a:r>
              <a:rPr lang="en-US" sz="2800" dirty="0" smtClean="0"/>
              <a:t> </a:t>
            </a:r>
            <a:r>
              <a:rPr lang="en-US" sz="2800" dirty="0" err="1" smtClean="0"/>
              <a:t>повишени</a:t>
            </a:r>
            <a:r>
              <a:rPr lang="en-US" sz="2800" dirty="0" smtClean="0"/>
              <a:t> ТГЛ =&gt; </a:t>
            </a:r>
            <a:r>
              <a:rPr lang="en-US" sz="2800" dirty="0" err="1" smtClean="0"/>
              <a:t>акутни</a:t>
            </a:r>
            <a:r>
              <a:rPr lang="en-US" sz="2800" dirty="0" smtClean="0"/>
              <a:t> </a:t>
            </a:r>
            <a:r>
              <a:rPr lang="en-US" sz="2800" dirty="0" err="1" smtClean="0"/>
              <a:t>панкреатитис</a:t>
            </a:r>
            <a:endParaRPr lang="en-US" sz="2800" dirty="0" smtClean="0"/>
          </a:p>
          <a:p>
            <a:r>
              <a:rPr lang="en-US" sz="2800" dirty="0" err="1" smtClean="0"/>
              <a:t>Повећање</a:t>
            </a:r>
            <a:r>
              <a:rPr lang="en-US" sz="2800" dirty="0" smtClean="0"/>
              <a:t> </a:t>
            </a:r>
            <a:r>
              <a:rPr lang="en-US" sz="2800" dirty="0" err="1" smtClean="0"/>
              <a:t>укупног</a:t>
            </a:r>
            <a:r>
              <a:rPr lang="en-US" sz="2800" dirty="0" smtClean="0"/>
              <a:t> и </a:t>
            </a:r>
            <a:r>
              <a:rPr lang="sr-Latn-RS" sz="2800" i="1" dirty="0" smtClean="0"/>
              <a:t>LDL</a:t>
            </a:r>
            <a:r>
              <a:rPr lang="sr-Latn-RS" sz="2800" dirty="0" smtClean="0"/>
              <a:t> </a:t>
            </a:r>
            <a:r>
              <a:rPr lang="en-US" sz="2800" dirty="0" err="1" smtClean="0"/>
              <a:t>холестерола</a:t>
            </a:r>
            <a:r>
              <a:rPr lang="en-US" sz="2800" dirty="0" smtClean="0"/>
              <a:t>, а </a:t>
            </a:r>
            <a:r>
              <a:rPr lang="en-US" sz="2800" dirty="0" err="1" smtClean="0"/>
              <a:t>смањене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концентрације</a:t>
            </a:r>
            <a:r>
              <a:rPr lang="en-US" sz="2800" dirty="0" smtClean="0"/>
              <a:t> </a:t>
            </a:r>
            <a:r>
              <a:rPr lang="sr-Latn-RS" sz="2800" i="1" dirty="0" smtClean="0"/>
              <a:t>HDL</a:t>
            </a:r>
            <a:r>
              <a:rPr lang="en-US" sz="2800" dirty="0" smtClean="0"/>
              <a:t>=&gt; </a:t>
            </a:r>
            <a:r>
              <a:rPr lang="en-US" sz="2800" dirty="0" err="1" smtClean="0"/>
              <a:t>атеросклероза</a:t>
            </a:r>
            <a:r>
              <a:rPr lang="en-US" sz="2800" dirty="0" smtClean="0"/>
              <a:t> =&gt; </a:t>
            </a:r>
            <a:r>
              <a:rPr lang="sr-Cyrl-RS" sz="2800" dirty="0" smtClean="0"/>
              <a:t>АИМ, АМУ</a:t>
            </a:r>
            <a:r>
              <a:rPr lang="en-US" sz="2800" dirty="0" smtClean="0"/>
              <a:t>, ПОАБ</a:t>
            </a:r>
          </a:p>
          <a:p>
            <a:r>
              <a:rPr lang="en-US" sz="2800" dirty="0" err="1" smtClean="0"/>
              <a:t>Повишене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концентрације</a:t>
            </a:r>
            <a:r>
              <a:rPr lang="en-US" sz="2800" dirty="0" smtClean="0"/>
              <a:t> ТГЛ у </a:t>
            </a:r>
            <a:r>
              <a:rPr lang="en-US" sz="2800" dirty="0" err="1" smtClean="0"/>
              <a:t>присуству</a:t>
            </a:r>
            <a:r>
              <a:rPr lang="en-US" sz="2800" dirty="0" smtClean="0"/>
              <a:t> </a:t>
            </a:r>
            <a:r>
              <a:rPr lang="en-US" sz="2800" dirty="0" err="1" smtClean="0"/>
              <a:t>холестеролског</a:t>
            </a:r>
            <a:r>
              <a:rPr lang="en-US" sz="2800" dirty="0" smtClean="0"/>
              <a:t> </a:t>
            </a:r>
            <a:r>
              <a:rPr lang="en-US" sz="2800" dirty="0" err="1" smtClean="0"/>
              <a:t>дисбаланса</a:t>
            </a:r>
            <a:r>
              <a:rPr lang="en-US" sz="2800" dirty="0" smtClean="0"/>
              <a:t> </a:t>
            </a:r>
            <a:r>
              <a:rPr lang="en-US" sz="2800" dirty="0" err="1" smtClean="0"/>
              <a:t>додатно</a:t>
            </a:r>
            <a:r>
              <a:rPr lang="en-US" sz="2800" dirty="0" smtClean="0"/>
              <a:t> </a:t>
            </a:r>
            <a:r>
              <a:rPr lang="en-US" sz="2800" dirty="0" err="1" smtClean="0"/>
              <a:t>повећавају</a:t>
            </a:r>
            <a:r>
              <a:rPr lang="en-US" sz="2800" dirty="0" smtClean="0"/>
              <a:t> </a:t>
            </a:r>
            <a:r>
              <a:rPr lang="en-US" sz="2800" dirty="0" err="1" smtClean="0"/>
              <a:t>атерогени</a:t>
            </a:r>
            <a:r>
              <a:rPr lang="en-US" sz="2800" dirty="0" smtClean="0"/>
              <a:t> </a:t>
            </a:r>
            <a:r>
              <a:rPr lang="en-US" sz="2800" dirty="0" err="1" smtClean="0"/>
              <a:t>ризик</a:t>
            </a:r>
            <a:r>
              <a:rPr lang="en-US" sz="2800" dirty="0" smtClean="0"/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Етилошка</a:t>
            </a:r>
            <a:r>
              <a:rPr lang="en-US" dirty="0" smtClean="0"/>
              <a:t> </a:t>
            </a:r>
            <a:r>
              <a:rPr lang="en-US" dirty="0" err="1" smtClean="0"/>
              <a:t>подела</a:t>
            </a:r>
            <a:r>
              <a:rPr lang="en-US" dirty="0" smtClean="0"/>
              <a:t> </a:t>
            </a:r>
            <a:r>
              <a:rPr lang="en-US" dirty="0" err="1" smtClean="0"/>
              <a:t>дислипидемија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z="2800" dirty="0" smtClean="0"/>
              <a:t>Примарне (урођене</a:t>
            </a:r>
            <a:r>
              <a:rPr lang="en-US" sz="2800" dirty="0" smtClean="0"/>
              <a:t>/</a:t>
            </a:r>
            <a:r>
              <a:rPr lang="ru-RU" sz="2800" dirty="0" smtClean="0"/>
              <a:t>наследне и стечене)</a:t>
            </a:r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Секундарне</a:t>
            </a:r>
            <a:r>
              <a:rPr lang="ru-RU" sz="2400" dirty="0" smtClean="0"/>
              <a:t> (последица других болести - гојазност, </a:t>
            </a:r>
            <a:r>
              <a:rPr lang="sr-Cyrl-RS" sz="2400" dirty="0" smtClean="0"/>
              <a:t>ДМ</a:t>
            </a:r>
            <a:r>
              <a:rPr lang="ru-RU" sz="2400" dirty="0" smtClean="0"/>
              <a:t>, гихт, болести бубрега и јетре,  диспротеинемије, ендокрине болести и сл. или егзогених фактора – неадекватна исхрана, прекомерни унос алкохола, односно узимање неких лекова)</a:t>
            </a:r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Мешовите</a:t>
            </a:r>
            <a:r>
              <a:rPr lang="ru-RU" sz="2400" dirty="0" smtClean="0"/>
              <a:t> (комбиноване: 1. и 2. истовремено)</a:t>
            </a:r>
          </a:p>
          <a:p>
            <a:pPr marL="514350" indent="-514350"/>
            <a:r>
              <a:rPr lang="ru-RU" sz="2800" dirty="0" smtClean="0"/>
              <a:t>У</a:t>
            </a:r>
            <a:r>
              <a:rPr lang="ru-RU" sz="2800" dirty="0" smtClean="0"/>
              <a:t>рођене ДЛП =&gt; рана атеросклероза</a:t>
            </a:r>
          </a:p>
          <a:p>
            <a:pPr marL="514350" indent="-514350"/>
            <a:r>
              <a:rPr lang="ru-RU" sz="2800" dirty="0" smtClean="0"/>
              <a:t>У пракси су најчешће секундарне ДЛП (&gt;90%)</a:t>
            </a:r>
            <a:endParaRPr lang="en-US" sz="28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Фенотипска класификација ХЛП по Фридриксону/СЗО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Не</a:t>
            </a:r>
            <a:r>
              <a:rPr lang="en-US" sz="2800" dirty="0" smtClean="0"/>
              <a:t> </a:t>
            </a:r>
            <a:r>
              <a:rPr lang="en-US" sz="2800" dirty="0" err="1" smtClean="0"/>
              <a:t>раздваја</a:t>
            </a:r>
            <a:r>
              <a:rPr lang="en-US" sz="2800" dirty="0" smtClean="0"/>
              <a:t> </a:t>
            </a:r>
            <a:r>
              <a:rPr lang="sr-Cyrl-RS" sz="2800" dirty="0" smtClean="0"/>
              <a:t>Д</a:t>
            </a:r>
            <a:r>
              <a:rPr lang="en-US" sz="2800" dirty="0" smtClean="0"/>
              <a:t>ЛП </a:t>
            </a:r>
            <a:r>
              <a:rPr lang="en-US" sz="2800" dirty="0" err="1" smtClean="0"/>
              <a:t>према</a:t>
            </a:r>
            <a:r>
              <a:rPr lang="en-US" sz="2800" dirty="0" smtClean="0"/>
              <a:t> </a:t>
            </a:r>
            <a:r>
              <a:rPr lang="en-US" sz="2800" dirty="0" err="1" smtClean="0"/>
              <a:t>узроку</a:t>
            </a:r>
            <a:r>
              <a:rPr lang="en-US" sz="2800" dirty="0" smtClean="0"/>
              <a:t> и </a:t>
            </a:r>
            <a:r>
              <a:rPr lang="en-US" sz="2800" dirty="0" err="1" smtClean="0"/>
              <a:t>механизму</a:t>
            </a:r>
            <a:r>
              <a:rPr lang="en-US" sz="2800" dirty="0" smtClean="0"/>
              <a:t> </a:t>
            </a:r>
            <a:r>
              <a:rPr lang="en-US" sz="2800" dirty="0" err="1" smtClean="0"/>
              <a:t>настанка</a:t>
            </a:r>
            <a:r>
              <a:rPr lang="sr-Cyrl-RS" sz="2800" dirty="0" smtClean="0"/>
              <a:t>:</a:t>
            </a:r>
          </a:p>
          <a:p>
            <a:pPr lvl="1"/>
            <a:r>
              <a:rPr lang="sr-Cyrl-RS" sz="2400" dirty="0" smtClean="0"/>
              <a:t>В</a:t>
            </a:r>
            <a:r>
              <a:rPr lang="en-US" sz="2400" dirty="0" err="1" smtClean="0"/>
              <a:t>ише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различитих</a:t>
            </a:r>
            <a:r>
              <a:rPr lang="en-US" sz="2400" dirty="0" smtClean="0"/>
              <a:t> </a:t>
            </a:r>
            <a:r>
              <a:rPr lang="sr-Cyrl-RS" sz="2400" dirty="0" smtClean="0"/>
              <a:t>Д</a:t>
            </a:r>
            <a:r>
              <a:rPr lang="en-US" sz="2400" dirty="0" smtClean="0"/>
              <a:t>ЛП </a:t>
            </a:r>
            <a:r>
              <a:rPr lang="en-US" sz="2400" dirty="0" err="1" smtClean="0"/>
              <a:t>испољава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једном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фенотипском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сликом</a:t>
            </a:r>
            <a:r>
              <a:rPr lang="en-US" sz="2400" dirty="0" smtClean="0"/>
              <a:t> 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поједине</a:t>
            </a:r>
            <a:r>
              <a:rPr lang="en-US" sz="2400" dirty="0" smtClean="0"/>
              <a:t> </a:t>
            </a:r>
            <a:r>
              <a:rPr lang="sr-Cyrl-RS" sz="2400" dirty="0" smtClean="0"/>
              <a:t>Д</a:t>
            </a:r>
            <a:r>
              <a:rPr lang="en-US" sz="2400" dirty="0" smtClean="0"/>
              <a:t>ЛП</a:t>
            </a:r>
            <a:r>
              <a:rPr lang="sr-Cyrl-RS" sz="2400" dirty="0" smtClean="0"/>
              <a:t> се</a:t>
            </a:r>
            <a:r>
              <a:rPr lang="en-US" sz="2400" dirty="0" smtClean="0"/>
              <a:t> </a:t>
            </a:r>
            <a:r>
              <a:rPr lang="en-US" sz="2400" dirty="0" err="1" smtClean="0"/>
              <a:t>испољавају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различитим</a:t>
            </a:r>
            <a:r>
              <a:rPr lang="en-US" sz="2400" dirty="0" smtClean="0"/>
              <a:t> </a:t>
            </a:r>
            <a:r>
              <a:rPr lang="en-US" sz="2400" dirty="0" err="1" smtClean="0"/>
              <a:t>фенотипима</a:t>
            </a:r>
            <a:endParaRPr lang="en-US" sz="2400" dirty="0" smtClean="0"/>
          </a:p>
          <a:p>
            <a:r>
              <a:rPr lang="en-US" sz="2800" dirty="0" smtClean="0"/>
              <a:t>6 </a:t>
            </a:r>
            <a:r>
              <a:rPr lang="en-US" sz="2800" dirty="0" err="1" smtClean="0"/>
              <a:t>типова</a:t>
            </a:r>
            <a:r>
              <a:rPr lang="en-US" sz="2800" dirty="0" smtClean="0"/>
              <a:t>: I, </a:t>
            </a:r>
            <a:r>
              <a:rPr lang="en-US" sz="2800" dirty="0" err="1" smtClean="0"/>
              <a:t>IIа</a:t>
            </a:r>
            <a:r>
              <a:rPr lang="en-US" sz="2800" dirty="0" smtClean="0"/>
              <a:t>, </a:t>
            </a:r>
            <a:r>
              <a:rPr lang="en-US" sz="2800" dirty="0" err="1" smtClean="0"/>
              <a:t>IIб</a:t>
            </a:r>
            <a:r>
              <a:rPr lang="en-US" sz="2800" dirty="0" smtClean="0"/>
              <a:t>, III, IV и V</a:t>
            </a:r>
          </a:p>
          <a:p>
            <a:r>
              <a:rPr lang="en-US" sz="2800" dirty="0" err="1" smtClean="0"/>
              <a:t>Најчешћи</a:t>
            </a:r>
            <a:r>
              <a:rPr lang="en-US" sz="2800" dirty="0" smtClean="0"/>
              <a:t> (40-50%): </a:t>
            </a:r>
            <a:r>
              <a:rPr lang="en-US" sz="2800" dirty="0" err="1" smtClean="0"/>
              <a:t>IIб</a:t>
            </a:r>
            <a:r>
              <a:rPr lang="en-US" sz="2800" dirty="0" smtClean="0"/>
              <a:t> и IV</a:t>
            </a:r>
          </a:p>
          <a:p>
            <a:r>
              <a:rPr lang="en-US" sz="2800" dirty="0" err="1" smtClean="0"/>
              <a:t>IIб</a:t>
            </a:r>
            <a:r>
              <a:rPr lang="en-US" sz="2800" dirty="0" smtClean="0"/>
              <a:t> </a:t>
            </a:r>
            <a:r>
              <a:rPr lang="en-US" sz="2800" dirty="0" err="1" smtClean="0"/>
              <a:t>тип</a:t>
            </a:r>
            <a:r>
              <a:rPr lang="en-US" sz="2800" dirty="0" smtClean="0"/>
              <a:t>: ↑↑ХОЛ, ↑ТГЛ, </a:t>
            </a:r>
            <a:r>
              <a:rPr lang="en-US" sz="2800" dirty="0" err="1" smtClean="0"/>
              <a:t>висок</a:t>
            </a:r>
            <a:r>
              <a:rPr lang="en-US" sz="2800" dirty="0" smtClean="0"/>
              <a:t> </a:t>
            </a:r>
            <a:r>
              <a:rPr lang="en-US" sz="2800" dirty="0" err="1" smtClean="0"/>
              <a:t>атерогени</a:t>
            </a:r>
            <a:r>
              <a:rPr lang="en-US" sz="2800" dirty="0" smtClean="0"/>
              <a:t> </a:t>
            </a:r>
            <a:r>
              <a:rPr lang="en-US" sz="2800" dirty="0" err="1" smtClean="0"/>
              <a:t>ризик</a:t>
            </a:r>
            <a:endParaRPr lang="en-US" sz="2800" dirty="0" smtClean="0"/>
          </a:p>
          <a:p>
            <a:r>
              <a:rPr lang="sr-Latn-RS" sz="2800" i="1" dirty="0" smtClean="0"/>
              <a:t>HDL</a:t>
            </a:r>
            <a:r>
              <a:rPr lang="sr-Latn-R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обично</a:t>
            </a:r>
            <a:r>
              <a:rPr lang="en-US" sz="2800" dirty="0" smtClean="0"/>
              <a:t> </a:t>
            </a:r>
            <a:r>
              <a:rPr lang="en-US" sz="2800" dirty="0" err="1" smtClean="0"/>
              <a:t>смањен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свих</a:t>
            </a:r>
            <a:r>
              <a:rPr lang="en-US" sz="2800" dirty="0" smtClean="0"/>
              <a:t> </a:t>
            </a:r>
            <a:r>
              <a:rPr lang="en-US" sz="2800" dirty="0" err="1" smtClean="0"/>
              <a:t>облика</a:t>
            </a:r>
            <a:endParaRPr lang="en-US" sz="28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Циљеви лечења дислипидемија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</a:t>
            </a:r>
            <a:r>
              <a:rPr lang="sr-Cyrl-RS" sz="2800" dirty="0" smtClean="0"/>
              <a:t>мањење КВС морбидитета и морталитета (примарна и секундарна превенција)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Регресија симптома и знакова ДЛП</a:t>
            </a:r>
          </a:p>
          <a:p>
            <a:pPr marL="363538" indent="-363538">
              <a:defRPr/>
            </a:pPr>
            <a:r>
              <a:rPr lang="sr-Cyrl-RS" sz="2800" dirty="0" smtClean="0">
                <a:solidFill>
                  <a:srgbClr val="000000"/>
                </a:solidFill>
              </a:rPr>
              <a:t>Рачуна </a:t>
            </a:r>
            <a:r>
              <a:rPr lang="sr-Cyrl-RS" sz="2800" dirty="0" smtClean="0">
                <a:solidFill>
                  <a:srgbClr val="000000"/>
                </a:solidFill>
              </a:rPr>
              <a:t>се 10-годишњи ризик од КВС </a:t>
            </a:r>
            <a:r>
              <a:rPr lang="sr-Cyrl-RS" sz="2800" dirty="0" smtClean="0">
                <a:solidFill>
                  <a:srgbClr val="000000"/>
                </a:solidFill>
              </a:rPr>
              <a:t>смртности (</a:t>
            </a:r>
            <a:r>
              <a:rPr lang="sr-Latn-RS" sz="2800" i="1" dirty="0" smtClean="0">
                <a:solidFill>
                  <a:srgbClr val="000000"/>
                </a:solidFill>
              </a:rPr>
              <a:t>SCORE chart</a:t>
            </a:r>
            <a:r>
              <a:rPr lang="sr-Latn-RS" sz="2800" dirty="0" smtClean="0">
                <a:solidFill>
                  <a:srgbClr val="000000"/>
                </a:solidFill>
              </a:rPr>
              <a:t>)</a:t>
            </a:r>
            <a:r>
              <a:rPr lang="sr-Cyrl-RS" sz="2800" dirty="0" smtClean="0">
                <a:solidFill>
                  <a:srgbClr val="000000"/>
                </a:solidFill>
              </a:rPr>
              <a:t>, </a:t>
            </a:r>
            <a:r>
              <a:rPr lang="sr-Cyrl-RS" sz="2800" dirty="0" smtClean="0">
                <a:solidFill>
                  <a:srgbClr val="000000"/>
                </a:solidFill>
              </a:rPr>
              <a:t>па се према њему дефинишу </a:t>
            </a:r>
            <a:r>
              <a:rPr lang="sr-Cyrl-RS" sz="2800" dirty="0" smtClean="0">
                <a:solidFill>
                  <a:srgbClr val="000000"/>
                </a:solidFill>
              </a:rPr>
              <a:t>оптималне вредности липида које треба остварити лечењем</a:t>
            </a:r>
            <a:r>
              <a:rPr lang="en-US" sz="2800" dirty="0" smtClean="0">
                <a:solidFill>
                  <a:srgbClr val="000000"/>
                </a:solidFill>
              </a:rPr>
              <a:t>!</a:t>
            </a:r>
            <a:endParaRPr lang="sr-Latn-C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Рационално л</a:t>
            </a:r>
            <a:r>
              <a:rPr lang="en-US" dirty="0" err="1" smtClean="0"/>
              <a:t>ечење</a:t>
            </a:r>
            <a:r>
              <a:rPr lang="en-US" dirty="0" smtClean="0"/>
              <a:t> </a:t>
            </a:r>
            <a:r>
              <a:rPr lang="en-US" dirty="0" err="1" smtClean="0"/>
              <a:t>дислипидемија</a:t>
            </a:r>
            <a:endParaRPr 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sr-Cyrl-RS" sz="2800" dirty="0" smtClean="0"/>
              <a:t>Доживотан х</a:t>
            </a:r>
            <a:r>
              <a:rPr lang="en-US" sz="2800" dirty="0" err="1" smtClean="0"/>
              <a:t>игијенско-дијететски</a:t>
            </a:r>
            <a:r>
              <a:rPr lang="en-US" sz="2800" dirty="0" smtClean="0"/>
              <a:t> </a:t>
            </a:r>
            <a:r>
              <a:rPr lang="en-US" sz="2800" dirty="0" err="1" smtClean="0"/>
              <a:t>режим</a:t>
            </a:r>
            <a:r>
              <a:rPr lang="en-US" sz="2800" dirty="0" smtClean="0"/>
              <a:t> (</a:t>
            </a:r>
            <a:r>
              <a:rPr lang="en-US" sz="2800" dirty="0" err="1" smtClean="0"/>
              <a:t>обавезан</a:t>
            </a:r>
            <a:r>
              <a:rPr lang="en-US" sz="2800" dirty="0" smtClean="0"/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sz="2800" dirty="0" err="1" smtClean="0"/>
              <a:t>Фармакотерапија</a:t>
            </a:r>
            <a:r>
              <a:rPr lang="en-US" sz="2800" dirty="0" smtClean="0"/>
              <a:t> (</a:t>
            </a:r>
            <a:r>
              <a:rPr lang="en-US" sz="2800" dirty="0" err="1" smtClean="0"/>
              <a:t>лекови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који</a:t>
            </a:r>
            <a:r>
              <a:rPr lang="en-US" sz="2800" dirty="0" smtClean="0"/>
              <a:t> </a:t>
            </a:r>
            <a:r>
              <a:rPr lang="en-US" sz="2800" dirty="0" err="1" smtClean="0"/>
              <a:t>сузбијају</a:t>
            </a:r>
            <a:r>
              <a:rPr lang="en-US" sz="2800" dirty="0" smtClean="0"/>
              <a:t> </a:t>
            </a:r>
            <a:r>
              <a:rPr lang="en-US" sz="2800" dirty="0" err="1" smtClean="0"/>
              <a:t>липидни</a:t>
            </a:r>
            <a:r>
              <a:rPr lang="en-US" sz="2800" dirty="0" smtClean="0"/>
              <a:t> </a:t>
            </a:r>
            <a:r>
              <a:rPr lang="en-US" sz="2800" dirty="0" err="1" smtClean="0"/>
              <a:t>дисбаланс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457200" indent="-457200">
              <a:buFontTx/>
              <a:buAutoNum type="arabicPeriod"/>
            </a:pPr>
            <a:r>
              <a:rPr lang="en-US" sz="2800" dirty="0" err="1" smtClean="0"/>
              <a:t>Остале</a:t>
            </a:r>
            <a:r>
              <a:rPr lang="en-US" sz="2800" dirty="0" smtClean="0"/>
              <a:t> </a:t>
            </a:r>
            <a:r>
              <a:rPr lang="en-US" sz="2800" dirty="0" err="1" smtClean="0"/>
              <a:t>нефармаколошке</a:t>
            </a:r>
            <a:r>
              <a:rPr lang="en-US" sz="2800" dirty="0" smtClean="0"/>
              <a:t> </a:t>
            </a:r>
            <a:r>
              <a:rPr lang="en-US" sz="2800" dirty="0" err="1" smtClean="0"/>
              <a:t>мере</a:t>
            </a:r>
            <a:r>
              <a:rPr lang="en-US" sz="2800" dirty="0" smtClean="0"/>
              <a:t> (</a:t>
            </a:r>
            <a:r>
              <a:rPr lang="en-US" sz="2800" dirty="0" err="1" smtClean="0"/>
              <a:t>хирургија</a:t>
            </a:r>
            <a:r>
              <a:rPr lang="en-US" sz="2800" dirty="0" smtClean="0"/>
              <a:t>, </a:t>
            </a:r>
            <a:r>
              <a:rPr lang="en-US" sz="2800" dirty="0" err="1" smtClean="0"/>
              <a:t>ектракорпорално</a:t>
            </a:r>
            <a:r>
              <a:rPr lang="en-US" sz="2800" dirty="0" smtClean="0"/>
              <a:t> </a:t>
            </a:r>
            <a:r>
              <a:rPr lang="en-US" sz="2800" dirty="0" err="1" smtClean="0"/>
              <a:t>уклањање</a:t>
            </a:r>
            <a:r>
              <a:rPr lang="en-US" sz="2800" dirty="0" smtClean="0"/>
              <a:t> ЛП и </a:t>
            </a:r>
            <a:r>
              <a:rPr lang="en-US" sz="2800" dirty="0" err="1" smtClean="0"/>
              <a:t>др</a:t>
            </a:r>
            <a:r>
              <a:rPr lang="en-US" sz="2800" dirty="0" smtClean="0"/>
              <a:t>.)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</a:t>
            </a:r>
            <a:r>
              <a:rPr lang="en-US" dirty="0" smtClean="0"/>
              <a:t>иполипидемици</a:t>
            </a:r>
            <a:r>
              <a:rPr lang="sr-Cyrl-RS" dirty="0" smtClean="0"/>
              <a:t> за редукцију КВС морбидитета и морталитета</a:t>
            </a:r>
            <a:endParaRPr 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sz="2800" dirty="0" smtClean="0"/>
              <a:t>П</a:t>
            </a:r>
            <a:r>
              <a:rPr lang="ru-RU" sz="2800" dirty="0" smtClean="0"/>
              <a:t>римарно снижавају</a:t>
            </a:r>
            <a:r>
              <a:rPr lang="ru-RU" sz="2800" dirty="0" smtClean="0"/>
              <a:t> ук ХОЛ и </a:t>
            </a:r>
            <a:r>
              <a:rPr lang="sr-Latn-RS" sz="2800" i="1" dirty="0" smtClean="0"/>
              <a:t>LDL</a:t>
            </a:r>
            <a:r>
              <a:rPr lang="sr-Cyrl-RS" sz="2800" i="1" dirty="0" smtClean="0"/>
              <a:t>:</a:t>
            </a:r>
            <a:endParaRPr lang="ru-RU" sz="2800" dirty="0" smtClean="0"/>
          </a:p>
          <a:p>
            <a:pPr marL="914400" lvl="1" indent="-514350"/>
            <a:r>
              <a:rPr lang="ru-RU" b="1" dirty="0" smtClean="0"/>
              <a:t>Статини</a:t>
            </a:r>
            <a:endParaRPr lang="ru-RU" b="1" dirty="0" smtClean="0"/>
          </a:p>
          <a:p>
            <a:pPr marL="914400" lvl="1" indent="-514350"/>
            <a:r>
              <a:rPr lang="ru-RU" b="1" dirty="0" smtClean="0"/>
              <a:t>Езетимиб</a:t>
            </a:r>
            <a:endParaRPr lang="ru-RU" b="1" dirty="0" smtClean="0"/>
          </a:p>
          <a:p>
            <a:pPr marL="914400" lvl="1" indent="-514350"/>
            <a:r>
              <a:rPr lang="ru-RU" b="1" dirty="0" smtClean="0"/>
              <a:t>Хумана моноклонска антитела </a:t>
            </a:r>
            <a:r>
              <a:rPr lang="ru-RU" dirty="0" smtClean="0"/>
              <a:t>(инхибитори</a:t>
            </a:r>
            <a:r>
              <a:rPr lang="sr-Latn-RS" dirty="0" smtClean="0"/>
              <a:t> </a:t>
            </a:r>
            <a:r>
              <a:rPr lang="en-US" i="1" dirty="0" smtClean="0"/>
              <a:t>PCSK9</a:t>
            </a:r>
            <a:r>
              <a:rPr lang="en-US" dirty="0" smtClean="0"/>
              <a:t> </a:t>
            </a:r>
            <a:r>
              <a:rPr lang="en-US" dirty="0" err="1" smtClean="0"/>
              <a:t>протеина</a:t>
            </a:r>
            <a:r>
              <a:rPr lang="sr-Cyrl-RS" dirty="0" smtClean="0"/>
              <a:t> </a:t>
            </a:r>
            <a:r>
              <a:rPr lang="sr-Cyrl-RS" dirty="0" smtClean="0"/>
              <a:t>– </a:t>
            </a:r>
            <a:r>
              <a:rPr lang="sr-Cyrl-RS" b="1" dirty="0" smtClean="0"/>
              <a:t>алирокумаб</a:t>
            </a:r>
            <a:r>
              <a:rPr lang="sr-Cyrl-RS" dirty="0" smtClean="0"/>
              <a:t> и </a:t>
            </a:r>
            <a:r>
              <a:rPr lang="sr-Cyrl-RS" b="1" dirty="0" smtClean="0"/>
              <a:t>евелокумаб</a:t>
            </a:r>
            <a:r>
              <a:rPr lang="sr-Latn-RS" dirty="0" smtClean="0"/>
              <a:t>)</a:t>
            </a:r>
            <a:endParaRPr lang="ru-RU" dirty="0" smtClean="0"/>
          </a:p>
          <a:p>
            <a:pPr marL="914400" lvl="1" indent="-514350"/>
            <a:r>
              <a:rPr lang="ru-RU" b="1" dirty="0" smtClean="0"/>
              <a:t>Ломитапид </a:t>
            </a:r>
            <a:r>
              <a:rPr lang="ru-RU" dirty="0" smtClean="0"/>
              <a:t>(инхибитор </a:t>
            </a:r>
            <a:r>
              <a:rPr lang="sr-Latn-RS" i="1" dirty="0" smtClean="0"/>
              <a:t>MTTP</a:t>
            </a:r>
            <a:r>
              <a:rPr lang="ru-RU" dirty="0" smtClean="0"/>
              <a:t>)</a:t>
            </a:r>
            <a:endParaRPr lang="ru-RU" b="1" dirty="0" smtClean="0"/>
          </a:p>
          <a:p>
            <a:pPr marL="514350" indent="-514350"/>
            <a:r>
              <a:rPr lang="sr-Cyrl-RS" sz="2800" b="1" dirty="0" smtClean="0"/>
              <a:t>Фибрати</a:t>
            </a:r>
            <a:r>
              <a:rPr lang="sr-Cyrl-RS" sz="2800" dirty="0" smtClean="0"/>
              <a:t> примарно снижавају ТГЛ, а више од статина подижу нивое </a:t>
            </a:r>
            <a:r>
              <a:rPr lang="sr-Latn-RS" sz="2800" i="1" dirty="0" smtClean="0"/>
              <a:t>HDL</a:t>
            </a:r>
            <a:endParaRPr lang="ru-RU" sz="2800" i="1" dirty="0" smtClean="0"/>
          </a:p>
          <a:p>
            <a:pPr marL="514350" indent="-514350">
              <a:buNone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КВС болести у светлу епидемиолошких података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Смртност опада у развијеним земљама током последњих деценија, али и убрзано расте у земљама у развоју и неразвијеним регионима (4% </a:t>
            </a:r>
            <a:r>
              <a:rPr lang="en-US" sz="2800" dirty="0" smtClean="0"/>
              <a:t>vs. 42%</a:t>
            </a:r>
            <a:r>
              <a:rPr lang="sr-Cyrl-RS" sz="2800" dirty="0" smtClean="0"/>
              <a:t> - </a:t>
            </a:r>
            <a:r>
              <a:rPr lang="sr-Cyrl-RS" sz="2800" dirty="0" smtClean="0"/>
              <a:t>прерана срчана смрт</a:t>
            </a:r>
            <a:r>
              <a:rPr lang="sr-Cyrl-RS" sz="2800" dirty="0" smtClean="0"/>
              <a:t>/укупна смртност</a:t>
            </a:r>
            <a:r>
              <a:rPr lang="en-US" sz="2800" dirty="0" smtClean="0"/>
              <a:t>)</a:t>
            </a:r>
            <a:endParaRPr lang="sr-Cyrl-RS" sz="2800" dirty="0" smtClean="0"/>
          </a:p>
          <a:p>
            <a:r>
              <a:rPr lang="sr-Cyrl-RS" sz="2800" dirty="0" smtClean="0"/>
              <a:t>Тренд пораста морбидитета и морталитета у периоду 2007-2017. (пораст</a:t>
            </a:r>
            <a:r>
              <a:rPr lang="sr-Latn-RS" sz="2800" dirty="0" smtClean="0"/>
              <a:t> 2017.</a:t>
            </a:r>
            <a:r>
              <a:rPr lang="sr-Cyrl-RS" sz="2800" dirty="0" smtClean="0"/>
              <a:t>: за 28,5% &amp; 21,1%</a:t>
            </a:r>
            <a:r>
              <a:rPr lang="sr-Latn-RS" sz="2800" dirty="0" smtClean="0"/>
              <a:t> </a:t>
            </a:r>
            <a:r>
              <a:rPr lang="sr-Latn-RS" sz="2800" i="1" dirty="0" smtClean="0"/>
              <a:t>vs</a:t>
            </a:r>
            <a:r>
              <a:rPr lang="sr-Latn-RS" sz="2800" dirty="0" smtClean="0"/>
              <a:t>. 2007.</a:t>
            </a:r>
            <a:r>
              <a:rPr lang="sr-Cyrl-RS" sz="2800" dirty="0" smtClean="0"/>
              <a:t>)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Смањење</a:t>
            </a:r>
            <a:r>
              <a:rPr lang="sr-Latn-RS" dirty="0" smtClean="0"/>
              <a:t> </a:t>
            </a:r>
            <a:r>
              <a:rPr lang="sr-Latn-RS" i="1" dirty="0" smtClean="0"/>
              <a:t>LDL</a:t>
            </a:r>
            <a:r>
              <a:rPr lang="sr-Latn-RS" dirty="0" smtClean="0"/>
              <a:t> </a:t>
            </a:r>
            <a:r>
              <a:rPr lang="sr-Cyrl-RS" dirty="0" smtClean="0"/>
              <a:t>у односу на базалне вредности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Снижење нивоа </a:t>
            </a:r>
            <a:r>
              <a:rPr lang="sr-Latn-RS" sz="2800" i="1" dirty="0" smtClean="0"/>
              <a:t>LDL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за 1 </a:t>
            </a:r>
            <a:r>
              <a:rPr lang="sr-Latn-RS" sz="2800" dirty="0" smtClean="0"/>
              <a:t>mmol/l </a:t>
            </a:r>
            <a:r>
              <a:rPr lang="sr-Cyrl-RS" sz="2800" dirty="0" smtClean="0"/>
              <a:t>смањује учесталост АТКВС болести за 20%</a:t>
            </a:r>
          </a:p>
          <a:p>
            <a:r>
              <a:rPr lang="sr-Cyrl-RS" sz="2800" dirty="0" smtClean="0"/>
              <a:t>Најновији водичи ДКП: терапијски циљ је постићи што ниже вредности </a:t>
            </a:r>
            <a:r>
              <a:rPr lang="sr-Latn-RS" sz="2800" i="1" dirty="0" smtClean="0"/>
              <a:t>LDL</a:t>
            </a:r>
            <a:r>
              <a:rPr lang="sr-Cyrl-RS" sz="2800" dirty="0" smtClean="0"/>
              <a:t>  </a:t>
            </a:r>
            <a:endParaRPr lang="en-US" sz="28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440160"/>
          </a:xfrm>
        </p:spPr>
        <p:txBody>
          <a:bodyPr/>
          <a:lstStyle/>
          <a:p>
            <a:r>
              <a:rPr lang="sr-Cyrl-RS" dirty="0" smtClean="0"/>
              <a:t>Препоруке водича: оптималан терапијом остварен ниво </a:t>
            </a:r>
            <a:r>
              <a:rPr lang="sr-Latn-RS" i="1" dirty="0" smtClean="0"/>
              <a:t>LDL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2564902"/>
          <a:ext cx="7848872" cy="4024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592288"/>
              </a:tblGrid>
              <a:tr h="777687">
                <a:tc>
                  <a:txBody>
                    <a:bodyPr/>
                    <a:lstStyle/>
                    <a:p>
                      <a:r>
                        <a:rPr lang="sr-Cyrl-RS" sz="2400" i="1" dirty="0" smtClean="0">
                          <a:solidFill>
                            <a:schemeClr val="tx1"/>
                          </a:solidFill>
                        </a:rPr>
                        <a:t>Укупни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индивидуални КВС ризик заснован на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SCORE chart</a:t>
                      </a:r>
                      <a:endParaRPr lang="en-US" sz="2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000" i="1" dirty="0" smtClean="0">
                          <a:solidFill>
                            <a:schemeClr val="tx1"/>
                          </a:solidFill>
                        </a:rPr>
                        <a:t>LDL</a:t>
                      </a:r>
                      <a:r>
                        <a:rPr lang="sr-Cyrl-RS" sz="2000" i="1" dirty="0" smtClean="0">
                          <a:solidFill>
                            <a:schemeClr val="tx1"/>
                          </a:solidFill>
                        </a:rPr>
                        <a:t>  вредност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r>
                        <a:rPr lang="sr-Cyrl-RS" sz="2400" b="0" baseline="0" dirty="0" smtClean="0">
                          <a:solidFill>
                            <a:schemeClr val="tx1"/>
                          </a:solidFill>
                        </a:rPr>
                        <a:t>Веома висок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400" b="0" i="0" dirty="0" smtClean="0">
                          <a:solidFill>
                            <a:schemeClr val="tx1"/>
                          </a:solidFill>
                        </a:rPr>
                        <a:t>Примарна</a:t>
                      </a:r>
                      <a:r>
                        <a:rPr lang="sr-Cyrl-RS" sz="2400" b="0" i="0" baseline="0" dirty="0" smtClean="0">
                          <a:solidFill>
                            <a:schemeClr val="tx1"/>
                          </a:solidFill>
                        </a:rPr>
                        <a:t>/секундарна превенција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i="1" dirty="0" smtClean="0">
                          <a:solidFill>
                            <a:schemeClr val="tx1"/>
                          </a:solidFill>
                        </a:rPr>
                        <a:t>LDL</a:t>
                      </a:r>
                      <a:r>
                        <a:rPr lang="sr-Cyrl-RS" sz="2400" i="1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1,4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mmol/l</a:t>
                      </a:r>
                    </a:p>
                    <a:p>
                      <a:r>
                        <a:rPr lang="sr-Cyrl-RS" sz="2400" i="0" baseline="0" dirty="0" smtClean="0">
                          <a:solidFill>
                            <a:schemeClr val="tx1"/>
                          </a:solidFill>
                        </a:rPr>
                        <a:t>Смањење ≥ 50%</a:t>
                      </a:r>
                      <a:endParaRPr lang="en-US" sz="24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400" b="0" dirty="0" smtClean="0">
                          <a:solidFill>
                            <a:schemeClr val="tx1"/>
                          </a:solidFill>
                        </a:rPr>
                        <a:t>Висок</a:t>
                      </a:r>
                      <a:endParaRPr lang="en-US" sz="2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i="1" dirty="0" smtClean="0">
                          <a:solidFill>
                            <a:schemeClr val="tx1"/>
                          </a:solidFill>
                        </a:rPr>
                        <a:t>LDL</a:t>
                      </a:r>
                      <a:r>
                        <a:rPr lang="sr-Cyrl-RS" sz="2400" i="1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1,8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mmol/l</a:t>
                      </a:r>
                    </a:p>
                    <a:p>
                      <a:r>
                        <a:rPr lang="sr-Cyrl-RS" sz="2400" i="0" baseline="0" dirty="0" smtClean="0">
                          <a:solidFill>
                            <a:schemeClr val="tx1"/>
                          </a:solidFill>
                        </a:rPr>
                        <a:t>Смањење ≥ 50%</a:t>
                      </a:r>
                      <a:endParaRPr lang="en-US" sz="24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400" dirty="0" smtClean="0">
                          <a:solidFill>
                            <a:schemeClr val="tx1"/>
                          </a:solidFill>
                        </a:rPr>
                        <a:t>Умерен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i="1" dirty="0" smtClean="0">
                          <a:solidFill>
                            <a:schemeClr val="tx1"/>
                          </a:solidFill>
                        </a:rPr>
                        <a:t>LDL</a:t>
                      </a:r>
                      <a:r>
                        <a:rPr lang="sr-Cyrl-RS" sz="2400" i="1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2,6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mmol/l</a:t>
                      </a:r>
                    </a:p>
                  </a:txBody>
                  <a:tcPr/>
                </a:tc>
              </a:tr>
              <a:tr h="777687">
                <a:tc>
                  <a:txBody>
                    <a:bodyPr/>
                    <a:lstStyle/>
                    <a:p>
                      <a:r>
                        <a:rPr lang="sr-Cyrl-RS" sz="2400" dirty="0" smtClean="0">
                          <a:solidFill>
                            <a:schemeClr val="tx1"/>
                          </a:solidFill>
                        </a:rPr>
                        <a:t>Низак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i="1" dirty="0" smtClean="0">
                          <a:solidFill>
                            <a:schemeClr val="tx1"/>
                          </a:solidFill>
                        </a:rPr>
                        <a:t>LDL</a:t>
                      </a:r>
                      <a:r>
                        <a:rPr lang="sr-Cyrl-RS" sz="2400" i="1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sr-Cyrl-RS" sz="24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r-Latn-RS" sz="2400" i="1" baseline="0" dirty="0" smtClean="0">
                          <a:solidFill>
                            <a:schemeClr val="tx1"/>
                          </a:solidFill>
                        </a:rPr>
                        <a:t>mmol/l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Избор хиполипидемика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Статини су први избор код већине пт, јер:</a:t>
            </a:r>
          </a:p>
          <a:p>
            <a:pPr lvl="1"/>
            <a:r>
              <a:rPr lang="sr-Cyrl-RS" dirty="0" smtClean="0"/>
              <a:t>Значајно снижавају повишен ниво </a:t>
            </a:r>
            <a:r>
              <a:rPr lang="sr-Latn-RS" i="1" dirty="0" smtClean="0"/>
              <a:t>LDL</a:t>
            </a:r>
            <a:endParaRPr lang="sr-Cyrl-RS" dirty="0" smtClean="0"/>
          </a:p>
          <a:p>
            <a:pPr lvl="1"/>
            <a:r>
              <a:rPr lang="sr-Cyrl-RS" dirty="0" smtClean="0"/>
              <a:t>Умерено снижавају повишен ниво ТГЛ</a:t>
            </a:r>
          </a:p>
          <a:p>
            <a:pPr lvl="1"/>
            <a:r>
              <a:rPr lang="sr-Cyrl-RS" dirty="0" smtClean="0"/>
              <a:t>Благо повећавају</a:t>
            </a:r>
            <a:r>
              <a:rPr lang="sr-Latn-RS" dirty="0" smtClean="0"/>
              <a:t> </a:t>
            </a:r>
            <a:r>
              <a:rPr lang="sr-Cyrl-RS" dirty="0" smtClean="0"/>
              <a:t>ниво </a:t>
            </a:r>
            <a:r>
              <a:rPr lang="sr-Latn-RS" i="1" dirty="0" smtClean="0"/>
              <a:t>HDL</a:t>
            </a:r>
            <a:r>
              <a:rPr lang="sr-Cyrl-RS" i="1" dirty="0" smtClean="0"/>
              <a:t> </a:t>
            </a:r>
          </a:p>
          <a:p>
            <a:pPr lvl="1"/>
            <a:r>
              <a:rPr lang="sr-Cyrl-RS" dirty="0" smtClean="0"/>
              <a:t>С</a:t>
            </a:r>
            <a:r>
              <a:rPr lang="sr-Cyrl-RS" dirty="0" smtClean="0"/>
              <a:t>мањују смртни исход и друге нежељене КВС догађаје</a:t>
            </a:r>
          </a:p>
          <a:p>
            <a:r>
              <a:rPr lang="sr-Cyrl-RS" sz="2800" dirty="0" smtClean="0"/>
              <a:t>Остали лекови: у комбинацији са статинима или као алтернатива (у случајевима када су статини контраиндиковани)</a:t>
            </a:r>
            <a:endParaRPr lang="en-US" sz="28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Просечно терапијом-изазвано снижење нивоа </a:t>
            </a:r>
            <a:r>
              <a:rPr lang="sr-Latn-RS" i="1" dirty="0" smtClean="0"/>
              <a:t>LDL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Умерено-интензивна терапија статинима (уобичајене дозе): </a:t>
            </a:r>
            <a:r>
              <a:rPr lang="sr-Cyrl-RS" sz="2800" b="1" dirty="0" smtClean="0"/>
              <a:t>30%</a:t>
            </a:r>
          </a:p>
          <a:p>
            <a:r>
              <a:rPr lang="sr-Cyrl-RS" sz="2800" dirty="0" smtClean="0"/>
              <a:t>Високо-интензивна терапија статинима (високе дозе најпотентнијих лекова)</a:t>
            </a:r>
            <a:r>
              <a:rPr lang="sr-Latn-RS" sz="2800" dirty="0" smtClean="0"/>
              <a:t>:</a:t>
            </a:r>
            <a:r>
              <a:rPr lang="sr-Cyrl-RS" sz="2800" dirty="0" smtClean="0"/>
              <a:t> </a:t>
            </a:r>
            <a:r>
              <a:rPr lang="sr-Cyrl-RS" sz="2800" b="1" dirty="0" smtClean="0"/>
              <a:t>50%</a:t>
            </a:r>
          </a:p>
          <a:p>
            <a:r>
              <a:rPr lang="sr-Cyrl-RS" sz="2800" dirty="0" smtClean="0"/>
              <a:t>ВИСТ +</a:t>
            </a:r>
            <a:r>
              <a:rPr lang="sr-Cyrl-RS" sz="2800" b="1" dirty="0" smtClean="0"/>
              <a:t> </a:t>
            </a:r>
            <a:r>
              <a:rPr lang="sr-Cyrl-RS" sz="2800" dirty="0" smtClean="0"/>
              <a:t>езетимиб: </a:t>
            </a:r>
            <a:r>
              <a:rPr lang="sr-Cyrl-RS" sz="2800" b="1" dirty="0" smtClean="0"/>
              <a:t>65%</a:t>
            </a:r>
          </a:p>
          <a:p>
            <a:r>
              <a:rPr lang="en-US" sz="2800" i="1" dirty="0" smtClean="0"/>
              <a:t>PCSK9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инхибитор: </a:t>
            </a:r>
            <a:r>
              <a:rPr lang="sr-Cyrl-RS" sz="2800" b="1" dirty="0" smtClean="0"/>
              <a:t>60%</a:t>
            </a:r>
          </a:p>
          <a:p>
            <a:r>
              <a:rPr lang="en-US" sz="2800" i="1" dirty="0" smtClean="0"/>
              <a:t>PCSK9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инхибитор + ВИСТ: </a:t>
            </a:r>
            <a:r>
              <a:rPr lang="sr-Cyrl-RS" sz="2800" b="1" dirty="0" smtClean="0"/>
              <a:t>75%</a:t>
            </a:r>
          </a:p>
          <a:p>
            <a:r>
              <a:rPr lang="en-US" sz="2800" i="1" dirty="0" smtClean="0"/>
              <a:t>PCSK9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инхибитор + ВИСТ + езетимиб: </a:t>
            </a:r>
            <a:r>
              <a:rPr lang="sr-Cyrl-RS" sz="2800" b="1" dirty="0" smtClean="0"/>
              <a:t>85%</a:t>
            </a:r>
            <a:endParaRPr lang="sr-Cyrl-RS" sz="2800" b="1" dirty="0" smtClean="0"/>
          </a:p>
          <a:p>
            <a:endParaRPr lang="sr-Cyrl-RS" sz="2800" dirty="0" smtClean="0"/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Статини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Умерено-интензивна терапија:</a:t>
            </a:r>
            <a:endParaRPr lang="sr-Latn-RS" sz="2800" dirty="0" smtClean="0"/>
          </a:p>
          <a:p>
            <a:pPr lvl="1"/>
            <a:r>
              <a:rPr lang="sr-Cyrl-RS" sz="2400" dirty="0" smtClean="0"/>
              <a:t>Аторвастатин, 10-20 </a:t>
            </a:r>
            <a:r>
              <a:rPr lang="sr-Latn-RS" sz="2400" dirty="0" smtClean="0"/>
              <a:t>mg/d</a:t>
            </a:r>
            <a:endParaRPr lang="sr-Cyrl-RS" sz="2400" dirty="0" smtClean="0"/>
          </a:p>
          <a:p>
            <a:pPr lvl="1"/>
            <a:r>
              <a:rPr lang="sr-Cyrl-RS" sz="2400" dirty="0" smtClean="0"/>
              <a:t>Симвастатин, 20-40 </a:t>
            </a:r>
            <a:r>
              <a:rPr lang="sr-Latn-RS" sz="2400" dirty="0" smtClean="0"/>
              <a:t>mg/d</a:t>
            </a:r>
            <a:endParaRPr lang="sr-Cyrl-RS" sz="2400" dirty="0" smtClean="0"/>
          </a:p>
          <a:p>
            <a:pPr lvl="1"/>
            <a:r>
              <a:rPr lang="sr-Cyrl-RS" sz="2400" dirty="0" smtClean="0"/>
              <a:t>Правастатин, 40-80 </a:t>
            </a:r>
            <a:r>
              <a:rPr lang="sr-Latn-RS" sz="2400" dirty="0" smtClean="0"/>
              <a:t>mg/d</a:t>
            </a:r>
            <a:endParaRPr lang="sr-Cyrl-RS" sz="2400" dirty="0" smtClean="0"/>
          </a:p>
          <a:p>
            <a:r>
              <a:rPr lang="sr-Cyrl-RS" sz="2800" dirty="0" smtClean="0"/>
              <a:t>Високо-интензивна терапија:</a:t>
            </a:r>
          </a:p>
          <a:p>
            <a:pPr lvl="1"/>
            <a:r>
              <a:rPr lang="sr-Cyrl-RS" sz="2400" dirty="0" smtClean="0"/>
              <a:t>Атровастатин, 40-80 </a:t>
            </a:r>
            <a:r>
              <a:rPr lang="sr-Latn-RS" sz="2400" dirty="0" smtClean="0"/>
              <a:t>mg/d</a:t>
            </a:r>
            <a:endParaRPr lang="sr-Cyrl-RS" sz="2400" dirty="0" smtClean="0"/>
          </a:p>
          <a:p>
            <a:pPr lvl="1"/>
            <a:r>
              <a:rPr lang="sr-Cyrl-RS" sz="2400" dirty="0" smtClean="0"/>
              <a:t>Росувастатин</a:t>
            </a:r>
            <a:r>
              <a:rPr lang="sr-Latn-RS" sz="2400" dirty="0" smtClean="0"/>
              <a:t>, 20-40 </a:t>
            </a:r>
            <a:r>
              <a:rPr lang="sr-Latn-RS" sz="2400" dirty="0" smtClean="0"/>
              <a:t>mg/d</a:t>
            </a:r>
            <a:endParaRPr lang="en-US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</a:t>
            </a:r>
            <a:r>
              <a:rPr lang="sr-Latn-RS" dirty="0" smtClean="0"/>
              <a:t>o</a:t>
            </a:r>
            <a:r>
              <a:rPr lang="sr-Cyrl-RS" dirty="0" smtClean="0"/>
              <a:t>тенцијални</a:t>
            </a:r>
            <a:r>
              <a:rPr lang="sr-Latn-RS" dirty="0" smtClean="0"/>
              <a:t> </a:t>
            </a:r>
            <a:r>
              <a:rPr lang="sr-Cyrl-RS" dirty="0" smtClean="0"/>
              <a:t>проблеми са употребом статина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Нису довољно ефикасни код болесника са ХСИ и оних на дијализи</a:t>
            </a:r>
          </a:p>
          <a:p>
            <a:r>
              <a:rPr lang="sr-Cyrl-RS" sz="2800" dirty="0" smtClean="0"/>
              <a:t>Споро настаје ефекат (2-3 месеца, плато)</a:t>
            </a:r>
          </a:p>
          <a:p>
            <a:r>
              <a:rPr lang="sr-Cyrl-RS" sz="2800" dirty="0" smtClean="0"/>
              <a:t>Не доводе до значајног повећања </a:t>
            </a:r>
            <a:r>
              <a:rPr lang="sr-Latn-RS" sz="2800" i="1" dirty="0" smtClean="0"/>
              <a:t>HDL</a:t>
            </a:r>
            <a:endParaRPr lang="sr-Cyrl-RS" sz="2800" i="1" dirty="0" smtClean="0"/>
          </a:p>
          <a:p>
            <a:r>
              <a:rPr lang="sr-Cyrl-RS" sz="2800" dirty="0" smtClean="0"/>
              <a:t>Високе дозе могу довести до снижења ХОЛ (упитан ризик од хеморагијског шлога)</a:t>
            </a:r>
          </a:p>
          <a:p>
            <a:r>
              <a:rPr lang="sr-Cyrl-RS" sz="2800" dirty="0" smtClean="0"/>
              <a:t>Значајно смањују ризик од смртног исхода тек након годину дана (регресија АТ и стабилизација АТ плака)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</a:t>
            </a:r>
            <a:r>
              <a:rPr lang="sr-Latn-RS" dirty="0" smtClean="0"/>
              <a:t>o</a:t>
            </a:r>
            <a:r>
              <a:rPr lang="sr-Cyrl-RS" dirty="0" smtClean="0"/>
              <a:t>тенцијални</a:t>
            </a:r>
            <a:r>
              <a:rPr lang="sr-Latn-RS" dirty="0" smtClean="0"/>
              <a:t> </a:t>
            </a:r>
            <a:r>
              <a:rPr lang="sr-Cyrl-RS" dirty="0" smtClean="0"/>
              <a:t>проблеми са употребом статина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075240" cy="4525962"/>
          </a:xfrm>
        </p:spPr>
        <p:txBody>
          <a:bodyPr/>
          <a:lstStyle/>
          <a:p>
            <a:r>
              <a:rPr lang="sr-Cyrl-RS" sz="2800" dirty="0" smtClean="0"/>
              <a:t>Могуће интеракције са КВС и другим лековима: верапамил, дилтиазем, аторвастатин, макролидни АБ, имуносупресиви и др.</a:t>
            </a:r>
          </a:p>
          <a:p>
            <a:r>
              <a:rPr lang="sr-Cyrl-RS" sz="2800" dirty="0" smtClean="0"/>
              <a:t>Могућа озбиљна нежељена дејства: хепатотоксичност, миопатија/рабдомиолиза</a:t>
            </a:r>
          </a:p>
          <a:p>
            <a:r>
              <a:rPr lang="sr-Cyrl-RS" sz="2800" dirty="0" smtClean="0"/>
              <a:t>Могућа, али још увек неиспитана нежељена дејства (појава ДМ, тубуларна протеинурија)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Општи проблем код употребе хиполипидемика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Приликом</a:t>
            </a:r>
            <a:r>
              <a:rPr lang="en-US" sz="2800" dirty="0" smtClean="0"/>
              <a:t> </a:t>
            </a:r>
            <a:r>
              <a:rPr lang="en-US" sz="2800" dirty="0" err="1" smtClean="0"/>
              <a:t>терапије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високо</a:t>
            </a:r>
            <a:r>
              <a:rPr lang="en-US" sz="2800" dirty="0" smtClean="0"/>
              <a:t> </a:t>
            </a:r>
            <a:r>
              <a:rPr lang="en-US" sz="2800" dirty="0" err="1" smtClean="0"/>
              <a:t>ризичних</a:t>
            </a:r>
            <a:r>
              <a:rPr lang="en-US" sz="2800" dirty="0" smtClean="0"/>
              <a:t> </a:t>
            </a:r>
            <a:r>
              <a:rPr lang="en-US" sz="2800" dirty="0" err="1" smtClean="0"/>
              <a:t>пацијената</a:t>
            </a:r>
            <a:r>
              <a:rPr lang="en-US" sz="2800" dirty="0" smtClean="0"/>
              <a:t> </a:t>
            </a:r>
            <a:r>
              <a:rPr lang="en-US" sz="2800" dirty="0" err="1" smtClean="0"/>
              <a:t>статинима</a:t>
            </a:r>
            <a:r>
              <a:rPr lang="en-US" sz="2800" dirty="0" smtClean="0"/>
              <a:t>, </a:t>
            </a:r>
            <a:r>
              <a:rPr lang="en-US" sz="2800" dirty="0" err="1" smtClean="0"/>
              <a:t>њихова</a:t>
            </a:r>
            <a:r>
              <a:rPr lang="en-US" sz="2800" dirty="0" smtClean="0"/>
              <a:t> </a:t>
            </a:r>
            <a:r>
              <a:rPr lang="en-US" sz="2800" dirty="0" err="1" smtClean="0"/>
              <a:t>судбина</a:t>
            </a:r>
            <a:r>
              <a:rPr lang="en-US" sz="2800" dirty="0" smtClean="0"/>
              <a:t> </a:t>
            </a:r>
            <a:r>
              <a:rPr lang="en-US" sz="2800" dirty="0" err="1" smtClean="0"/>
              <a:t>не</a:t>
            </a:r>
            <a:r>
              <a:rPr lang="en-US" sz="2800" dirty="0" smtClean="0"/>
              <a:t> </a:t>
            </a:r>
            <a:r>
              <a:rPr lang="en-US" sz="2800" dirty="0" err="1" smtClean="0"/>
              <a:t>зависи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нивоа</a:t>
            </a:r>
            <a:r>
              <a:rPr lang="en-US" sz="2800" dirty="0" smtClean="0"/>
              <a:t> </a:t>
            </a:r>
            <a:r>
              <a:rPr lang="en-US" sz="2800" dirty="0" err="1" smtClean="0"/>
              <a:t>холестрола</a:t>
            </a:r>
            <a:r>
              <a:rPr lang="en-US" sz="2800" dirty="0" smtClean="0"/>
              <a:t> </a:t>
            </a:r>
            <a:r>
              <a:rPr lang="en-US" sz="2800" dirty="0" err="1" smtClean="0"/>
              <a:t>него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основне</a:t>
            </a:r>
            <a:r>
              <a:rPr lang="en-US" sz="2800" dirty="0" smtClean="0"/>
              <a:t> </a:t>
            </a:r>
            <a:r>
              <a:rPr lang="en-US" sz="2800" dirty="0" err="1" smtClean="0"/>
              <a:t>болести</a:t>
            </a:r>
            <a:r>
              <a:rPr lang="en-US" sz="2800" dirty="0" smtClean="0"/>
              <a:t> и </a:t>
            </a:r>
            <a:r>
              <a:rPr lang="en-US" sz="2800" dirty="0" err="1" smtClean="0"/>
              <a:t>процењеног</a:t>
            </a:r>
            <a:r>
              <a:rPr lang="en-US" sz="2800" dirty="0" smtClean="0"/>
              <a:t> </a:t>
            </a:r>
            <a:r>
              <a:rPr lang="en-US" sz="2800" dirty="0" err="1" smtClean="0"/>
              <a:t>ризика</a:t>
            </a:r>
            <a:r>
              <a:rPr lang="en-US" sz="2800" dirty="0" smtClean="0"/>
              <a:t>” (</a:t>
            </a:r>
            <a:r>
              <a:rPr lang="en-US" sz="2800" i="1" dirty="0" smtClean="0"/>
              <a:t>HPS</a:t>
            </a:r>
            <a:r>
              <a:rPr lang="en-US" sz="2800" dirty="0" smtClean="0"/>
              <a:t> </a:t>
            </a:r>
            <a:r>
              <a:rPr lang="en-US" sz="2800" dirty="0" err="1" smtClean="0"/>
              <a:t>студија</a:t>
            </a:r>
            <a:r>
              <a:rPr lang="en-US" sz="2800" dirty="0" smtClean="0"/>
              <a:t> </a:t>
            </a:r>
            <a:r>
              <a:rPr lang="en-US" sz="2800" dirty="0" err="1" smtClean="0"/>
              <a:t>секундарне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превенције</a:t>
            </a:r>
            <a:r>
              <a:rPr lang="en-US" sz="2800" dirty="0" smtClean="0"/>
              <a:t>)</a:t>
            </a:r>
          </a:p>
          <a:p>
            <a:r>
              <a:rPr lang="en-US" sz="2800" dirty="0" err="1" smtClean="0"/>
              <a:t>Око</a:t>
            </a:r>
            <a:r>
              <a:rPr lang="en-US" sz="2800" dirty="0" smtClean="0"/>
              <a:t> 50% </a:t>
            </a:r>
            <a:r>
              <a:rPr lang="en-US" sz="2800" dirty="0" err="1" smtClean="0"/>
              <a:t>пацијената</a:t>
            </a:r>
            <a:r>
              <a:rPr lang="en-US" sz="2800" dirty="0" smtClean="0"/>
              <a:t> у </a:t>
            </a:r>
            <a:r>
              <a:rPr lang="en-US" sz="2800" dirty="0" err="1" smtClean="0"/>
              <a:t>студијама</a:t>
            </a:r>
            <a:r>
              <a:rPr lang="en-US" sz="2800" dirty="0" smtClean="0"/>
              <a:t> </a:t>
            </a:r>
            <a:r>
              <a:rPr lang="en-US" sz="2800" dirty="0" err="1" smtClean="0"/>
              <a:t>не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може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оствари</a:t>
            </a:r>
            <a:r>
              <a:rPr lang="en-US" sz="2800" dirty="0" smtClean="0"/>
              <a:t> </a:t>
            </a:r>
            <a:r>
              <a:rPr lang="sr-Cyrl-RS" sz="2800" dirty="0" smtClean="0"/>
              <a:t>оптималне</a:t>
            </a:r>
            <a:r>
              <a:rPr lang="en-US" sz="2800" dirty="0" smtClean="0"/>
              <a:t> </a:t>
            </a:r>
            <a:r>
              <a:rPr lang="en-US" sz="2800" dirty="0" err="1" smtClean="0"/>
              <a:t>вредност</a:t>
            </a:r>
            <a:r>
              <a:rPr lang="sr-Cyrl-RS" sz="2800" dirty="0" smtClean="0"/>
              <a:t>и, а 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око</a:t>
            </a:r>
            <a:r>
              <a:rPr lang="en-US" sz="2800" dirty="0" smtClean="0"/>
              <a:t> 50% АИМ </a:t>
            </a:r>
            <a:r>
              <a:rPr lang="sr-Cyrl-RS" sz="2800" dirty="0" smtClean="0"/>
              <a:t>се </a:t>
            </a:r>
            <a:r>
              <a:rPr lang="en-US" sz="2800" dirty="0" err="1" smtClean="0"/>
              <a:t>јавља</a:t>
            </a:r>
            <a:r>
              <a:rPr lang="en-US" sz="2800" dirty="0" smtClean="0"/>
              <a:t> </a:t>
            </a:r>
            <a:r>
              <a:rPr lang="en-US" sz="2800" dirty="0" err="1" smtClean="0"/>
              <a:t>код</a:t>
            </a:r>
            <a:r>
              <a:rPr lang="en-US" sz="2800" dirty="0" smtClean="0"/>
              <a:t> </a:t>
            </a:r>
            <a:r>
              <a:rPr lang="en-US" sz="2800" dirty="0" err="1" smtClean="0"/>
              <a:t>особа</a:t>
            </a:r>
            <a:r>
              <a:rPr lang="en-US" sz="2800" dirty="0" smtClean="0"/>
              <a:t> </a:t>
            </a:r>
            <a:r>
              <a:rPr lang="en-US" sz="2800" dirty="0" err="1" smtClean="0"/>
              <a:t>са</a:t>
            </a:r>
            <a:r>
              <a:rPr lang="en-US" sz="2800" dirty="0" smtClean="0"/>
              <a:t> “</a:t>
            </a:r>
            <a:r>
              <a:rPr lang="en-US" sz="2800" dirty="0" err="1" smtClean="0"/>
              <a:t>нормалним</a:t>
            </a:r>
            <a:r>
              <a:rPr lang="en-US" sz="2800" dirty="0" smtClean="0"/>
              <a:t>” </a:t>
            </a:r>
            <a:r>
              <a:rPr lang="en-US" sz="2800" dirty="0" err="1" smtClean="0"/>
              <a:t>нивоом</a:t>
            </a:r>
            <a:r>
              <a:rPr lang="en-US" sz="2800" dirty="0" smtClean="0"/>
              <a:t> </a:t>
            </a:r>
            <a:r>
              <a:rPr lang="en-US" sz="2800" dirty="0" err="1" smtClean="0"/>
              <a:t>холестерола</a:t>
            </a:r>
            <a:r>
              <a:rPr lang="en-US" sz="2800" dirty="0" smtClean="0"/>
              <a:t>???!!!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Субјективна примедба предавача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“Чини се да су а</a:t>
            </a:r>
            <a:r>
              <a:rPr lang="en-US" sz="2800" dirty="0" err="1" smtClean="0"/>
              <a:t>ктуелне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препоруке</a:t>
            </a:r>
            <a:r>
              <a:rPr lang="en-US" sz="2800" dirty="0" smtClean="0"/>
              <a:t> </a:t>
            </a:r>
            <a:r>
              <a:rPr lang="en-US" sz="2800" dirty="0" err="1" smtClean="0"/>
              <a:t>водећих</a:t>
            </a:r>
            <a:r>
              <a:rPr lang="en-US" sz="2800" dirty="0" smtClean="0"/>
              <a:t> </a:t>
            </a:r>
            <a:r>
              <a:rPr lang="en-US" sz="2800" dirty="0" err="1" smtClean="0"/>
              <a:t>светских</a:t>
            </a:r>
            <a:r>
              <a:rPr lang="en-US" sz="2800" dirty="0" smtClean="0"/>
              <a:t> </a:t>
            </a:r>
            <a:r>
              <a:rPr lang="en-US" sz="2800" dirty="0" err="1" smtClean="0"/>
              <a:t>удружења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дијагностику</a:t>
            </a:r>
            <a:r>
              <a:rPr lang="en-US" sz="2800" dirty="0" smtClean="0"/>
              <a:t> и </a:t>
            </a:r>
            <a:r>
              <a:rPr lang="en-US" sz="2800" dirty="0" err="1" smtClean="0"/>
              <a:t>терапију</a:t>
            </a:r>
            <a:r>
              <a:rPr lang="en-US" sz="2800" dirty="0" smtClean="0"/>
              <a:t> </a:t>
            </a:r>
            <a:r>
              <a:rPr lang="en-US" sz="2800" dirty="0" err="1" smtClean="0"/>
              <a:t>компликација</a:t>
            </a:r>
            <a:r>
              <a:rPr lang="en-US" sz="2800" dirty="0" smtClean="0"/>
              <a:t> АТС </a:t>
            </a:r>
            <a:r>
              <a:rPr lang="en-US" sz="2800" dirty="0" err="1" smtClean="0"/>
              <a:t>оптерећене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конфликтом</a:t>
            </a:r>
            <a:r>
              <a:rPr lang="en-US" sz="2800" dirty="0" smtClean="0"/>
              <a:t> </a:t>
            </a:r>
            <a:r>
              <a:rPr lang="en-US" sz="2800" dirty="0" err="1" smtClean="0"/>
              <a:t>интереса</a:t>
            </a:r>
            <a:r>
              <a:rPr lang="en-US" sz="2800" dirty="0" smtClean="0"/>
              <a:t>, </a:t>
            </a:r>
            <a:r>
              <a:rPr lang="en-US" sz="2800" dirty="0" err="1" smtClean="0"/>
              <a:t>тј</a:t>
            </a:r>
            <a:r>
              <a:rPr lang="en-US" sz="2800" dirty="0" smtClean="0"/>
              <a:t>. </a:t>
            </a:r>
            <a:r>
              <a:rPr lang="en-US" sz="2800" dirty="0" err="1" smtClean="0"/>
              <a:t>аутори</a:t>
            </a:r>
            <a:r>
              <a:rPr lang="en-US" sz="2800" dirty="0" smtClean="0"/>
              <a:t> </a:t>
            </a:r>
            <a:r>
              <a:rPr lang="en-US" sz="2800" dirty="0" err="1" smtClean="0"/>
              <a:t>водича</a:t>
            </a:r>
            <a:r>
              <a:rPr lang="en-US" sz="2800" dirty="0" smtClean="0"/>
              <a:t> </a:t>
            </a:r>
            <a:r>
              <a:rPr lang="en-US" sz="2800" dirty="0" err="1" smtClean="0"/>
              <a:t>недовољно</a:t>
            </a:r>
            <a:r>
              <a:rPr lang="en-US" sz="2800" dirty="0" smtClean="0"/>
              <a:t> </a:t>
            </a:r>
            <a:r>
              <a:rPr lang="en-US" sz="2800" dirty="0" err="1" smtClean="0"/>
              <a:t>критички</a:t>
            </a:r>
            <a:r>
              <a:rPr lang="en-US" sz="2800" dirty="0" smtClean="0"/>
              <a:t> </a:t>
            </a:r>
            <a:r>
              <a:rPr lang="en-US" sz="2800" dirty="0" err="1" smtClean="0"/>
              <a:t>тумаче</a:t>
            </a:r>
            <a:r>
              <a:rPr lang="en-US" sz="2800" dirty="0" smtClean="0"/>
              <a:t> </a:t>
            </a:r>
            <a:r>
              <a:rPr lang="en-US" sz="2800" dirty="0" err="1" smtClean="0"/>
              <a:t>резултате</a:t>
            </a:r>
            <a:r>
              <a:rPr lang="en-US" sz="2800" dirty="0" smtClean="0"/>
              <a:t> </a:t>
            </a:r>
            <a:r>
              <a:rPr lang="en-US" sz="2800" dirty="0" err="1" smtClean="0"/>
              <a:t>спроведених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студија</a:t>
            </a:r>
            <a:r>
              <a:rPr lang="en-US" sz="2800" dirty="0" smtClean="0"/>
              <a:t> и </a:t>
            </a:r>
            <a:r>
              <a:rPr lang="sr-Cyrl-RS" sz="2800" dirty="0" smtClean="0"/>
              <a:t>вероватно </a:t>
            </a:r>
            <a:r>
              <a:rPr lang="en-US" sz="2800" dirty="0" err="1" smtClean="0"/>
              <a:t>заступају</a:t>
            </a:r>
            <a:r>
              <a:rPr lang="en-US" sz="2800" dirty="0" smtClean="0"/>
              <a:t> </a:t>
            </a:r>
            <a:r>
              <a:rPr lang="en-US" sz="2800" dirty="0" err="1" smtClean="0"/>
              <a:t>интересе</a:t>
            </a:r>
            <a:r>
              <a:rPr lang="en-US" sz="2800" dirty="0" smtClean="0"/>
              <a:t> </a:t>
            </a:r>
            <a:r>
              <a:rPr lang="en-US" sz="2800" dirty="0" err="1" smtClean="0"/>
              <a:t>фармацеутских</a:t>
            </a:r>
            <a:r>
              <a:rPr lang="en-US" sz="2800" dirty="0" smtClean="0"/>
              <a:t> </a:t>
            </a:r>
            <a:r>
              <a:rPr lang="en-US" sz="2800" dirty="0" err="1" smtClean="0"/>
              <a:t>компанија</a:t>
            </a:r>
            <a:r>
              <a:rPr lang="en-US" sz="2800" dirty="0" smtClean="0"/>
              <a:t>, </a:t>
            </a:r>
            <a:r>
              <a:rPr lang="en-US" sz="2800" dirty="0" err="1" smtClean="0"/>
              <a:t>због</a:t>
            </a:r>
            <a:r>
              <a:rPr lang="en-US" sz="2800" dirty="0" smtClean="0"/>
              <a:t> </a:t>
            </a:r>
            <a:r>
              <a:rPr lang="en-US" sz="2800" dirty="0" err="1" smtClean="0"/>
              <a:t>чега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може</a:t>
            </a:r>
            <a:r>
              <a:rPr lang="en-US" sz="2800" dirty="0" smtClean="0"/>
              <a:t> </a:t>
            </a:r>
            <a:r>
              <a:rPr lang="en-US" sz="2800" dirty="0" err="1" smtClean="0"/>
              <a:t>доћи</a:t>
            </a:r>
            <a:r>
              <a:rPr lang="en-US" sz="2800" dirty="0" smtClean="0"/>
              <a:t> </a:t>
            </a:r>
            <a:r>
              <a:rPr lang="en-US" sz="2800" dirty="0" err="1" smtClean="0"/>
              <a:t>до</a:t>
            </a:r>
            <a:r>
              <a:rPr lang="en-US" sz="2800" dirty="0" smtClean="0"/>
              <a:t> </a:t>
            </a:r>
            <a:r>
              <a:rPr lang="en-US" sz="2800" dirty="0" err="1" smtClean="0"/>
              <a:t>неповерења</a:t>
            </a:r>
            <a:r>
              <a:rPr lang="en-US" sz="2800" dirty="0" smtClean="0"/>
              <a:t> и </a:t>
            </a:r>
            <a:r>
              <a:rPr lang="en-US" sz="2800" dirty="0" err="1" smtClean="0"/>
              <a:t>озбиљног</a:t>
            </a:r>
            <a:r>
              <a:rPr lang="en-US" sz="2800" dirty="0" smtClean="0"/>
              <a:t> </a:t>
            </a:r>
            <a:r>
              <a:rPr lang="en-US" sz="2800" dirty="0" err="1" smtClean="0"/>
              <a:t>размимоилажења</a:t>
            </a:r>
            <a:r>
              <a:rPr lang="en-US" sz="2800" dirty="0" smtClean="0"/>
              <a:t> </a:t>
            </a:r>
            <a:r>
              <a:rPr lang="en-US" sz="2800" dirty="0" err="1" smtClean="0"/>
              <a:t>између</a:t>
            </a:r>
            <a:r>
              <a:rPr lang="en-US" sz="2800" dirty="0" smtClean="0"/>
              <a:t> </a:t>
            </a:r>
            <a:r>
              <a:rPr lang="en-US" sz="2800" dirty="0" err="1" smtClean="0"/>
              <a:t>еминенције</a:t>
            </a:r>
            <a:r>
              <a:rPr lang="en-US" sz="2800" dirty="0" smtClean="0"/>
              <a:t> и</a:t>
            </a:r>
            <a:r>
              <a:rPr lang="sr-Cyrl-RS" sz="2800" dirty="0" smtClean="0"/>
              <a:t> стварности у</a:t>
            </a:r>
            <a:r>
              <a:rPr lang="en-US" sz="2800" dirty="0" smtClean="0"/>
              <a:t> </a:t>
            </a:r>
            <a:r>
              <a:rPr lang="en-US" sz="2800" dirty="0" err="1" smtClean="0"/>
              <a:t>рутинск</a:t>
            </a:r>
            <a:r>
              <a:rPr lang="sr-Cyrl-RS" sz="2800" dirty="0" smtClean="0"/>
              <a:t>ој</a:t>
            </a:r>
            <a:r>
              <a:rPr lang="en-US" sz="2800" dirty="0" smtClean="0"/>
              <a:t> </a:t>
            </a:r>
            <a:r>
              <a:rPr lang="en-US" sz="2800" dirty="0" err="1" smtClean="0"/>
              <a:t>пракс</a:t>
            </a:r>
            <a:r>
              <a:rPr lang="sr-Cyrl-RS" sz="2800" dirty="0" smtClean="0"/>
              <a:t>и”.</a:t>
            </a:r>
            <a:r>
              <a:rPr lang="en-US" sz="2800" dirty="0" smtClean="0"/>
              <a:t>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Исхемијска болест срца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Резултат појаве неравнотеже између потребе миокарда за кисеоником и снабдевања кисеоником путем коронарне цикулације:</a:t>
            </a:r>
          </a:p>
          <a:p>
            <a:r>
              <a:rPr lang="sr-Cyrl-RS" sz="2800" dirty="0" smtClean="0"/>
              <a:t>Настаје због:</a:t>
            </a:r>
          </a:p>
          <a:p>
            <a:pPr lvl="1"/>
            <a:r>
              <a:rPr lang="sr-Cyrl-RS" sz="2400" dirty="0" smtClean="0"/>
              <a:t>због сужења или спазма епикардијалног дела коронарне циркулације</a:t>
            </a:r>
          </a:p>
          <a:p>
            <a:pPr lvl="1"/>
            <a:r>
              <a:rPr lang="sr-Cyrl-RS" sz="2400" dirty="0" smtClean="0"/>
              <a:t>хипертрофије мокарда која није праћена повећањем циркулације</a:t>
            </a:r>
          </a:p>
          <a:p>
            <a:pPr lvl="1"/>
            <a:r>
              <a:rPr lang="sr-Cyrl-RS" sz="2400" dirty="0" smtClean="0"/>
              <a:t>због промена у микроциркулацији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КВС болести у светлу епидемиолошких података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Оболели од КВС болести у САД: </a:t>
            </a:r>
          </a:p>
          <a:p>
            <a:pPr lvl="1"/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г.)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37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г.)</a:t>
            </a:r>
            <a:endParaRPr lang="sr-Cyrl-RS" sz="2400" dirty="0" smtClean="0">
              <a:ea typeface="+mn-ea"/>
              <a:cs typeface="+mn-cs"/>
            </a:endParaRPr>
          </a:p>
          <a:p>
            <a:pPr lvl="1"/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71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80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г.) </a:t>
            </a:r>
          </a:p>
          <a:p>
            <a:pPr lvl="1"/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85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старијих од </a:t>
            </a:r>
            <a:r>
              <a:rPr lang="vi-VN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80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г.</a:t>
            </a:r>
          </a:p>
          <a:p>
            <a:pPr lvl="1"/>
            <a:r>
              <a:rPr lang="sr-Cyrl-RS" sz="2400" dirty="0" smtClean="0">
                <a:ea typeface="+mn-ea"/>
                <a:cs typeface="+mn-cs"/>
              </a:rPr>
              <a:t>Укупни трошкови - више од 200 милијарди долара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/>
              <a:t>Просечна старост умрлих од коронарне болести је око 80 година у развијеним земљама, а 68 година у земљама у развоју</a:t>
            </a: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Око 55% умрлих у свету чине мушкарци</a:t>
            </a:r>
            <a:endParaRPr lang="en-US" sz="28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Исхемијска болест срца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400" b="1" dirty="0" smtClean="0"/>
              <a:t>Стабилна ангина пекторис </a:t>
            </a:r>
            <a:r>
              <a:rPr lang="sr-Cyrl-RS" sz="2400" dirty="0" smtClean="0"/>
              <a:t>(САП)</a:t>
            </a:r>
            <a:endParaRPr lang="en-US" sz="2400" dirty="0" smtClean="0"/>
          </a:p>
          <a:p>
            <a:pPr marL="914400" lvl="1" indent="-514350"/>
            <a:r>
              <a:rPr lang="sr-Cyrl-RS" sz="2400" dirty="0" smtClean="0"/>
              <a:t>Ангина на напор, вазоспастична, </a:t>
            </a:r>
            <a:r>
              <a:rPr lang="sr-Latn-RS" sz="2400" dirty="0" smtClean="0"/>
              <a:t>X </a:t>
            </a:r>
            <a:r>
              <a:rPr lang="sr-Cyrl-RS" sz="2400" dirty="0" smtClean="0"/>
              <a:t>синдром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b="1" dirty="0" smtClean="0"/>
              <a:t>Нестабилна ангина пекторис </a:t>
            </a:r>
            <a:r>
              <a:rPr lang="sr-Cyrl-RS" sz="2400" dirty="0" smtClean="0"/>
              <a:t>(НАП)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b="1" dirty="0" smtClean="0"/>
              <a:t>Акутни инфаркт срца </a:t>
            </a:r>
            <a:r>
              <a:rPr lang="sr-Cyrl-RS" sz="2400" dirty="0" smtClean="0"/>
              <a:t>(АИМ)</a:t>
            </a:r>
            <a:r>
              <a:rPr lang="sr-Latn-RS" sz="2400" dirty="0" smtClean="0"/>
              <a:t> </a:t>
            </a:r>
            <a:r>
              <a:rPr lang="sr-Cyrl-RS" sz="2400" dirty="0" smtClean="0"/>
              <a:t>са или без елевације СТ сегмента у ЕКГ-у (</a:t>
            </a:r>
            <a:r>
              <a:rPr lang="sr-Latn-RS" sz="2400" i="1" dirty="0" smtClean="0"/>
              <a:t>Q</a:t>
            </a:r>
            <a:r>
              <a:rPr lang="sr-Latn-RS" sz="2400" dirty="0" smtClean="0"/>
              <a:t> </a:t>
            </a:r>
            <a:r>
              <a:rPr lang="sr-Cyrl-RS" sz="2400" dirty="0" smtClean="0"/>
              <a:t>зупца)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b="1" dirty="0" smtClean="0"/>
              <a:t>Напрасна срчана смрт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b="1" dirty="0" smtClean="0"/>
              <a:t>Исхемијска миокардиопатија</a:t>
            </a:r>
          </a:p>
          <a:p>
            <a:r>
              <a:rPr lang="sr-Cyrl-RS" sz="2400" dirty="0" smtClean="0"/>
              <a:t>НАП и АИМ = Акутни коронарни синдром (АКС)</a:t>
            </a:r>
          </a:p>
          <a:p>
            <a:r>
              <a:rPr lang="sr-Cyrl-RS" sz="2400" dirty="0" smtClean="0"/>
              <a:t>САП → НАП </a:t>
            </a:r>
            <a:r>
              <a:rPr lang="sr-Cyrl-RS" sz="2400" dirty="0" smtClean="0"/>
              <a:t>→ АИМ = исхемија → лезија → некроза</a:t>
            </a:r>
            <a:endParaRPr lang="sr-Cyrl-R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Типична еволуција АТ плака (стабилан </a:t>
            </a:r>
            <a:r>
              <a:rPr lang="sr-Latn-RS" i="1" dirty="0" smtClean="0"/>
              <a:t>vs</a:t>
            </a:r>
            <a:r>
              <a:rPr lang="sr-Latn-RS" dirty="0" smtClean="0"/>
              <a:t>.</a:t>
            </a:r>
            <a:r>
              <a:rPr lang="sr-Cyrl-RS" dirty="0" smtClean="0"/>
              <a:t> вулнерабилан плак)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79512" y="3789040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solidFill>
                  <a:schemeClr val="tx1"/>
                </a:solidFill>
              </a:rPr>
              <a:t>Фисура плака*</a:t>
            </a:r>
          </a:p>
          <a:p>
            <a:pPr algn="ctr"/>
            <a:r>
              <a:rPr lang="sr-Cyrl-RS" sz="2000" dirty="0" smtClean="0">
                <a:solidFill>
                  <a:schemeClr val="tx1"/>
                </a:solidFill>
              </a:rPr>
              <a:t>(ерозија, руптура)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16016" y="2564904"/>
            <a:ext cx="345638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solidFill>
                  <a:schemeClr val="tx1"/>
                </a:solidFill>
              </a:rPr>
              <a:t>Лиза  и реендотелизација, задебљање фиброзне капе и повећање стенозе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716016" y="3789040"/>
            <a:ext cx="345638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solidFill>
                  <a:schemeClr val="tx1"/>
                </a:solidFill>
              </a:rPr>
              <a:t>Интралуминални и интраинтимални тромб без потпуне опструкције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16016" y="5013176"/>
            <a:ext cx="345638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000" dirty="0" smtClean="0">
                <a:solidFill>
                  <a:schemeClr val="tx1"/>
                </a:solidFill>
              </a:rPr>
              <a:t>Оклузија (потпуна опструкција) коронарне артерије 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4" idx="3"/>
          </p:cNvCxnSpPr>
          <p:nvPr/>
        </p:nvCxnSpPr>
        <p:spPr>
          <a:xfrm flipV="1">
            <a:off x="2699792" y="3140968"/>
            <a:ext cx="18722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3"/>
          </p:cNvCxnSpPr>
          <p:nvPr/>
        </p:nvCxnSpPr>
        <p:spPr>
          <a:xfrm>
            <a:off x="2699792" y="4293096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3"/>
          </p:cNvCxnSpPr>
          <p:nvPr/>
        </p:nvCxnSpPr>
        <p:spPr>
          <a:xfrm>
            <a:off x="2699792" y="4293096"/>
            <a:ext cx="18722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244408" y="2852936"/>
            <a:ext cx="720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 smtClean="0">
                <a:latin typeface="Arial" pitchFamily="34" charset="0"/>
                <a:cs typeface="Arial" pitchFamily="34" charset="0"/>
              </a:rPr>
              <a:t>САП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44408" y="4077072"/>
            <a:ext cx="720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>
                <a:latin typeface="Arial" pitchFamily="34" charset="0"/>
                <a:cs typeface="Arial" pitchFamily="34" charset="0"/>
              </a:rPr>
              <a:t>Н</a:t>
            </a:r>
            <a:r>
              <a:rPr lang="sr-Cyrl-RS" sz="2000" dirty="0" smtClean="0">
                <a:latin typeface="Arial" pitchFamily="34" charset="0"/>
                <a:cs typeface="Arial" pitchFamily="34" charset="0"/>
              </a:rPr>
              <a:t>АП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44408" y="5301208"/>
            <a:ext cx="899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 smtClean="0">
                <a:latin typeface="Arial" pitchFamily="34" charset="0"/>
                <a:cs typeface="Arial" pitchFamily="34" charset="0"/>
              </a:rPr>
              <a:t>АИМ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rot="19607135">
            <a:off x="2682306" y="3277885"/>
            <a:ext cx="1728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latin typeface="Arial" pitchFamily="34" charset="0"/>
                <a:cs typeface="Arial" pitchFamily="34" charset="0"/>
              </a:rPr>
              <a:t>М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ањи тромб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31840" y="3933056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Већи тромб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 rot="2092571">
            <a:off x="3033674" y="4732177"/>
            <a:ext cx="1958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Ве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лики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тромб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9512" y="5589240"/>
            <a:ext cx="3744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i="1" dirty="0" smtClean="0">
                <a:latin typeface="Arial" pitchFamily="34" charset="0"/>
                <a:cs typeface="Arial" pitchFamily="34" charset="0"/>
              </a:rPr>
              <a:t>* Коронарне артерије: плак  богат липидима, </a:t>
            </a:r>
            <a:r>
              <a:rPr lang="sr-Cyrl-RS" sz="2000" i="1" baseline="0" dirty="0" smtClean="0">
                <a:latin typeface="Arial" pitchFamily="34" charset="0"/>
                <a:cs typeface="Arial" pitchFamily="34" charset="0"/>
              </a:rPr>
              <a:t>појачана тромбогеност крви</a:t>
            </a:r>
            <a:endParaRPr lang="en-US" sz="2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употреба лекова у превенцији АКС/смртности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507288" cy="4525962"/>
          </a:xfrm>
        </p:spPr>
        <p:txBody>
          <a:bodyPr/>
          <a:lstStyle/>
          <a:p>
            <a:r>
              <a:rPr lang="sr-Cyrl-RS" sz="2400" i="1" dirty="0" smtClean="0"/>
              <a:t>Већина лекова за хроничну употребу не доводи до повећања снабдевања миоцита кисеоником, већ само смањују потребе за њим (потрошњу О</a:t>
            </a:r>
            <a:r>
              <a:rPr lang="sr-Cyrl-RS" sz="2400" i="1" baseline="-25000" dirty="0" smtClean="0"/>
              <a:t>2</a:t>
            </a:r>
            <a:r>
              <a:rPr lang="sr-Cyrl-RS" sz="2400" i="1" dirty="0" smtClean="0"/>
              <a:t>)</a:t>
            </a:r>
            <a:r>
              <a:rPr lang="sr-Cyrl-RS" sz="2800" i="1" dirty="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sr-Cyrl-RS" sz="2400" b="1" dirty="0" smtClean="0"/>
              <a:t>Бета-блокатори</a:t>
            </a:r>
            <a:r>
              <a:rPr lang="sr-Cyrl-RS" sz="2400" dirty="0" smtClean="0"/>
              <a:t> (кардиоселективни), </a:t>
            </a:r>
            <a:r>
              <a:rPr lang="sr-Latn-RS" sz="2400" b="1" i="1" dirty="0" smtClean="0"/>
              <a:t>Non-DHP CCB</a:t>
            </a:r>
            <a:r>
              <a:rPr lang="sr-Cyrl-RS" sz="2400" b="1" i="1" dirty="0" smtClean="0"/>
              <a:t> </a:t>
            </a:r>
            <a:r>
              <a:rPr lang="sr-Cyrl-RS" sz="2400" dirty="0" smtClean="0"/>
              <a:t>и </a:t>
            </a:r>
            <a:r>
              <a:rPr lang="sr-Cyrl-RS" sz="2400" b="1" dirty="0" smtClean="0"/>
              <a:t>ивабадрин</a:t>
            </a:r>
            <a:r>
              <a:rPr lang="sr-Cyrl-RS" sz="2400" dirty="0" smtClean="0"/>
              <a:t>: смањују СФ и контрактилност срца</a:t>
            </a:r>
          </a:p>
          <a:p>
            <a:pPr lvl="1">
              <a:buFont typeface="Wingdings" pitchFamily="2" charset="2"/>
              <a:buChar char="Ø"/>
            </a:pPr>
            <a:r>
              <a:rPr lang="sr-Cyrl-RS" sz="2400" b="1" dirty="0" smtClean="0"/>
              <a:t>Артеријски вазодилататори </a:t>
            </a:r>
            <a:r>
              <a:rPr lang="sr-Cyrl-RS" sz="2400" dirty="0" smtClean="0"/>
              <a:t>(дугоделујући </a:t>
            </a:r>
            <a:r>
              <a:rPr lang="sr-Latn-RS" sz="2400" b="1" i="1" dirty="0" smtClean="0"/>
              <a:t>DHP CCB</a:t>
            </a:r>
            <a:r>
              <a:rPr lang="sr-Latn-RS" sz="2400" dirty="0" smtClean="0"/>
              <a:t>, </a:t>
            </a:r>
            <a:r>
              <a:rPr lang="sr-Latn-RS" sz="2400" b="1" i="1" dirty="0" smtClean="0"/>
              <a:t>ACEI/ARB</a:t>
            </a:r>
            <a:r>
              <a:rPr lang="sr-Cyrl-RS" sz="2400" i="1" dirty="0" smtClean="0"/>
              <a:t>)</a:t>
            </a:r>
            <a:r>
              <a:rPr lang="sr-Latn-RS" sz="2400" dirty="0" smtClean="0"/>
              <a:t>: </a:t>
            </a:r>
            <a:r>
              <a:rPr lang="sr-Cyrl-RS" sz="2400" dirty="0" smtClean="0"/>
              <a:t>смањују </a:t>
            </a:r>
            <a:r>
              <a:rPr lang="sr-Latn-RS" sz="2400" i="1" dirty="0" smtClean="0"/>
              <a:t>afterload</a:t>
            </a:r>
            <a:endParaRPr lang="sr-Cyrl-RS" sz="2400" dirty="0" smtClean="0"/>
          </a:p>
          <a:p>
            <a:pPr lvl="1">
              <a:buFont typeface="Wingdings" pitchFamily="2" charset="2"/>
              <a:buChar char="Ø"/>
            </a:pPr>
            <a:r>
              <a:rPr lang="sr-Cyrl-RS" sz="2400" b="1" dirty="0" smtClean="0"/>
              <a:t>Вазодилататори венског корита </a:t>
            </a:r>
            <a:r>
              <a:rPr lang="sr-Cyrl-RS" sz="2400" dirty="0" smtClean="0"/>
              <a:t>(</a:t>
            </a:r>
            <a:r>
              <a:rPr lang="sr-Cyrl-RS" sz="2400" b="1" dirty="0" smtClean="0"/>
              <a:t>органски нитрати</a:t>
            </a:r>
            <a:r>
              <a:rPr lang="sr-Cyrl-RS" sz="2400" dirty="0" smtClean="0"/>
              <a:t>): смањују </a:t>
            </a:r>
            <a:r>
              <a:rPr lang="sr-Latn-RS" sz="2400" i="1" dirty="0" smtClean="0"/>
              <a:t>preload</a:t>
            </a:r>
            <a:r>
              <a:rPr lang="sr-Cyrl-RS" sz="2400" i="1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sr-Cyrl-RS" sz="2400" dirty="0" smtClean="0"/>
              <a:t>“</a:t>
            </a:r>
            <a:r>
              <a:rPr lang="sr-Cyrl-RS" sz="2400" b="1" dirty="0" smtClean="0"/>
              <a:t>Метаболички цитопротективи миоцита</a:t>
            </a:r>
            <a:r>
              <a:rPr lang="sr-Cyrl-RS" sz="2400" dirty="0" smtClean="0"/>
              <a:t>” (триметазидин и ранолазин)</a:t>
            </a:r>
            <a:endParaRPr lang="en-US" sz="24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употреба лекова у САП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Ангинозни бол пролази на примену НТГ (сублингвална тбл. или спреј)</a:t>
            </a:r>
          </a:p>
          <a:p>
            <a:r>
              <a:rPr lang="sr-Cyrl-RS" sz="2400" dirty="0" smtClean="0"/>
              <a:t>Први избор </a:t>
            </a:r>
            <a:r>
              <a:rPr lang="sr-Latn-RS" sz="2400" i="1" dirty="0" smtClean="0"/>
              <a:t>csBB</a:t>
            </a:r>
            <a:r>
              <a:rPr lang="sr-Latn-RS" sz="2400" dirty="0" smtClean="0"/>
              <a:t>, </a:t>
            </a:r>
            <a:r>
              <a:rPr lang="sr-Cyrl-RS" sz="2400" dirty="0" smtClean="0"/>
              <a:t>па у случају неуспеха или контраиндикација користимо </a:t>
            </a:r>
            <a:r>
              <a:rPr lang="sr-Cyrl-RS" sz="2400" dirty="0" smtClean="0"/>
              <a:t>дугоделујући </a:t>
            </a:r>
            <a:r>
              <a:rPr lang="sr-Latn-RS" sz="2400" i="1" dirty="0" smtClean="0"/>
              <a:t>DHP CCB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и/или</a:t>
            </a:r>
            <a:r>
              <a:rPr lang="sr-Cyrl-RS" sz="2400" dirty="0" smtClean="0"/>
              <a:t> друге лекове </a:t>
            </a:r>
          </a:p>
          <a:p>
            <a:r>
              <a:rPr lang="sr-Cyrl-RS" sz="2400" dirty="0" smtClean="0"/>
              <a:t>Код вазоспастичне САП</a:t>
            </a:r>
            <a:r>
              <a:rPr lang="sr-Latn-RS" sz="2400" dirty="0" smtClean="0"/>
              <a:t> </a:t>
            </a:r>
            <a:r>
              <a:rPr lang="sr-Cyrl-RS" sz="2400" dirty="0" smtClean="0"/>
              <a:t>први избор су</a:t>
            </a:r>
            <a:r>
              <a:rPr lang="sr-Latn-RS" sz="2400" i="1" dirty="0" smtClean="0"/>
              <a:t> DHP CCB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док</a:t>
            </a:r>
            <a:r>
              <a:rPr lang="sr-Cyrl-RS" sz="2400" i="1" dirty="0" smtClean="0"/>
              <a:t> </a:t>
            </a:r>
            <a:r>
              <a:rPr lang="sr-Latn-RS" sz="2400" i="1" dirty="0" smtClean="0"/>
              <a:t>csBB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не доносе бенефит</a:t>
            </a:r>
            <a:endParaRPr lang="sr-Cyrl-RS" sz="2400" dirty="0" smtClean="0"/>
          </a:p>
          <a:p>
            <a:r>
              <a:rPr lang="sr-Cyrl-RS" sz="2400" dirty="0" smtClean="0"/>
              <a:t>Код синдрома </a:t>
            </a:r>
            <a:r>
              <a:rPr lang="sr-Latn-RS" sz="2400" dirty="0" smtClean="0"/>
              <a:t>X</a:t>
            </a:r>
            <a:r>
              <a:rPr lang="sr-Cyrl-RS" sz="2400" dirty="0" smtClean="0"/>
              <a:t>: дугоделујући нитрати (ИСБ-МН), </a:t>
            </a:r>
            <a:r>
              <a:rPr lang="sr-Latn-RS" sz="2400" i="1" dirty="0" smtClean="0"/>
              <a:t>csBB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и дугоделујући </a:t>
            </a:r>
            <a:r>
              <a:rPr lang="sr-Latn-RS" sz="2400" i="1" dirty="0" smtClean="0"/>
              <a:t>DHP CCB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сами или у комбинацији</a:t>
            </a:r>
            <a:endParaRPr lang="sr-Cyrl-R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употреба лекова у превенцији АКС/смртности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507288" cy="4525962"/>
          </a:xfrm>
        </p:spPr>
        <p:txBody>
          <a:bodyPr/>
          <a:lstStyle/>
          <a:p>
            <a:r>
              <a:rPr lang="sr-Cyrl-RS" sz="2800" i="1" dirty="0" smtClean="0"/>
              <a:t>Лекови који стабилизују АТ плак (утичу на регресију АТ):</a:t>
            </a:r>
          </a:p>
          <a:p>
            <a:pPr lvl="1"/>
            <a:r>
              <a:rPr lang="sr-Cyrl-RS" sz="2400" b="1" dirty="0" smtClean="0"/>
              <a:t>Статини</a:t>
            </a:r>
          </a:p>
          <a:p>
            <a:pPr lvl="1"/>
            <a:r>
              <a:rPr lang="sr-Latn-RS" sz="2400" b="1" i="1" dirty="0" smtClean="0"/>
              <a:t>ACEI</a:t>
            </a:r>
            <a:r>
              <a:rPr lang="sr-Latn-RS" sz="2400" dirty="0" smtClean="0"/>
              <a:t>: </a:t>
            </a:r>
            <a:r>
              <a:rPr lang="sr-Cyrl-RS" sz="2400" dirty="0" smtClean="0"/>
              <a:t>периндоприл и рамиприл</a:t>
            </a:r>
            <a:r>
              <a:rPr lang="sr-Latn-RS" sz="2400" dirty="0" smtClean="0"/>
              <a:t> (</a:t>
            </a:r>
            <a:r>
              <a:rPr lang="sr-Cyrl-RS" sz="2400" dirty="0" smtClean="0"/>
              <a:t>липофилни)</a:t>
            </a:r>
          </a:p>
          <a:p>
            <a:r>
              <a:rPr lang="sr-Cyrl-RS" sz="2800" b="1" dirty="0" smtClean="0"/>
              <a:t>Антиагрегациони лекови </a:t>
            </a:r>
            <a:r>
              <a:rPr lang="sr-Cyrl-RS" sz="2800" i="1" dirty="0" smtClean="0"/>
              <a:t>- само у секундарној превенцији</a:t>
            </a:r>
            <a:r>
              <a:rPr lang="sr-Cyrl-RS" sz="2800" dirty="0" smtClean="0"/>
              <a:t> (есенцијални лекови):</a:t>
            </a:r>
          </a:p>
          <a:p>
            <a:pPr lvl="1"/>
            <a:r>
              <a:rPr lang="sr-Cyrl-RS" sz="2400" dirty="0" smtClean="0"/>
              <a:t>Аспирин</a:t>
            </a:r>
            <a:r>
              <a:rPr lang="sr-Cyrl-RS" sz="2400" baseline="30000" dirty="0" smtClean="0"/>
              <a:t>® </a:t>
            </a:r>
            <a:r>
              <a:rPr lang="sr-Cyrl-RS" sz="2000" dirty="0" smtClean="0"/>
              <a:t>(75-300 </a:t>
            </a:r>
            <a:r>
              <a:rPr lang="sr-Latn-RS" sz="2000" dirty="0" smtClean="0"/>
              <a:t>mg)</a:t>
            </a:r>
            <a:endParaRPr lang="sr-Cyrl-RS" sz="2000" dirty="0" smtClean="0"/>
          </a:p>
          <a:p>
            <a:pPr lvl="1"/>
            <a:r>
              <a:rPr lang="sr-Cyrl-RS" sz="2400" dirty="0" smtClean="0"/>
              <a:t>Клопидогрел, Прасугрел </a:t>
            </a:r>
            <a:r>
              <a:rPr lang="sr-Cyrl-RS" sz="2000" dirty="0" smtClean="0"/>
              <a:t>(иреверзибилни </a:t>
            </a:r>
            <a:r>
              <a:rPr lang="sr-Latn-RS" sz="2000" i="1" dirty="0" smtClean="0"/>
              <a:t>P2Y12</a:t>
            </a:r>
            <a:r>
              <a:rPr lang="sr-Cyrl-RS" sz="2000" dirty="0" smtClean="0"/>
              <a:t> инхибитори, про-лекови)</a:t>
            </a:r>
          </a:p>
          <a:p>
            <a:pPr lvl="1"/>
            <a:r>
              <a:rPr lang="sr-Cyrl-RS" sz="2400" dirty="0" smtClean="0"/>
              <a:t>Тикагрелор </a:t>
            </a:r>
            <a:r>
              <a:rPr lang="sr-Cyrl-RS" sz="2000" dirty="0" smtClean="0"/>
              <a:t>(реверзибилни </a:t>
            </a:r>
            <a:r>
              <a:rPr lang="sr-Latn-RS" sz="2000" i="1" dirty="0" smtClean="0"/>
              <a:t>P2Y12</a:t>
            </a:r>
            <a:r>
              <a:rPr lang="sr-Cyrl-RS" sz="2000" dirty="0" smtClean="0"/>
              <a:t> инхиб</a:t>
            </a:r>
            <a:r>
              <a:rPr lang="sr-Cyrl-RS" sz="2000" dirty="0" smtClean="0"/>
              <a:t>итор</a:t>
            </a:r>
            <a:r>
              <a:rPr lang="sr-Cyrl-RS" sz="2000" dirty="0" smtClean="0"/>
              <a:t>, </a:t>
            </a:r>
            <a:r>
              <a:rPr lang="en-US" sz="2000" i="1" dirty="0" smtClean="0"/>
              <a:t>per se</a:t>
            </a:r>
            <a:r>
              <a:rPr lang="sr-Cyrl-RS" sz="2000" i="1" dirty="0" smtClean="0"/>
              <a:t> </a:t>
            </a:r>
            <a:r>
              <a:rPr lang="sr-Cyrl-RS" sz="2000" dirty="0" smtClean="0"/>
              <a:t>активан)</a:t>
            </a:r>
            <a:r>
              <a:rPr lang="sr-Latn-R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употреба лекова у превенцији АКС/смртности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Антиагрегациони лекови: </a:t>
            </a:r>
            <a:r>
              <a:rPr lang="sr-Cyrl-RS" sz="2800" i="1" dirty="0" smtClean="0"/>
              <a:t>дуална примена у секундарној превенцији након </a:t>
            </a:r>
            <a:r>
              <a:rPr lang="sr-Latn-RS" sz="2800" i="1" dirty="0" smtClean="0"/>
              <a:t>PCI </a:t>
            </a:r>
            <a:r>
              <a:rPr lang="sr-Latn-RS" sz="2800" dirty="0" smtClean="0"/>
              <a:t>(12</a:t>
            </a:r>
            <a:r>
              <a:rPr lang="sr-Cyrl-RS" sz="2800" dirty="0" smtClean="0"/>
              <a:t> м.)</a:t>
            </a:r>
            <a:r>
              <a:rPr lang="sr-Latn-RS" sz="2800" dirty="0" smtClean="0"/>
              <a:t>:</a:t>
            </a:r>
          </a:p>
          <a:p>
            <a:pPr lvl="1"/>
            <a:r>
              <a:rPr lang="sr-Cyrl-RS" sz="2400" dirty="0" smtClean="0"/>
              <a:t>Аспирин</a:t>
            </a:r>
            <a:r>
              <a:rPr lang="sr-Cyrl-RS" sz="2400" baseline="30000" dirty="0" smtClean="0"/>
              <a:t>® </a:t>
            </a:r>
            <a:r>
              <a:rPr lang="sr-Cyrl-RS" sz="2400" dirty="0" smtClean="0"/>
              <a:t>+ клопидогрел / прасугрел / тикагрелор </a:t>
            </a:r>
          </a:p>
          <a:p>
            <a:pPr lvl="1"/>
            <a:r>
              <a:rPr lang="sr-Cyrl-RS" sz="2400" dirty="0" smtClean="0"/>
              <a:t>Клопидогрел је подложан утицају генетског полиморфизма ЦИП 2Ц19 (мања ефикасност)</a:t>
            </a:r>
          </a:p>
          <a:p>
            <a:pPr lvl="1"/>
            <a:r>
              <a:rPr lang="sr-Cyrl-RS" sz="2400" dirty="0" smtClean="0"/>
              <a:t>Прасугрел и тикагрелор су потентнији од клопидогрела и аспирина, али их треба опрезно примењивати због ризика од крварења</a:t>
            </a:r>
          </a:p>
          <a:p>
            <a:pPr lvl="1"/>
            <a:endParaRPr lang="en-US" sz="2400" i="1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АКС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Ангинозни бол се јавља и у миру, дуже траје и не пролази на примену НТГ (АИМ) или пролази на примену вишеструких доза НТГ (НАП)</a:t>
            </a:r>
          </a:p>
          <a:p>
            <a:r>
              <a:rPr lang="sr-Cyrl-RS" sz="2800" dirty="0" smtClean="0"/>
              <a:t>Праћен је озбиљним поремећајима срчаног ритма (ВТ/ВФ): ризик од прехоспиталног смртног исхода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АКС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Иницијално лечење:</a:t>
            </a:r>
          </a:p>
          <a:p>
            <a:pPr lvl="1"/>
            <a:r>
              <a:rPr lang="sr-Cyrl-RS" sz="2400" dirty="0" smtClean="0"/>
              <a:t>Аспирин</a:t>
            </a:r>
            <a:r>
              <a:rPr lang="sr-Cyrl-RS" sz="2400" baseline="30000" dirty="0" smtClean="0"/>
              <a:t>®</a:t>
            </a:r>
            <a:r>
              <a:rPr lang="sr-Cyrl-RS" sz="2400" dirty="0" smtClean="0"/>
              <a:t>,</a:t>
            </a:r>
            <a:r>
              <a:rPr lang="sr-Cyrl-RS" sz="2400" baseline="30000" dirty="0" smtClean="0"/>
              <a:t> </a:t>
            </a:r>
            <a:r>
              <a:rPr lang="sr-Cyrl-RS" sz="2400" dirty="0" smtClean="0"/>
              <a:t>Клопидогрел или др. </a:t>
            </a:r>
            <a:r>
              <a:rPr lang="sr-Latn-RS" sz="2400" i="1" dirty="0" smtClean="0"/>
              <a:t>P2Y12</a:t>
            </a:r>
            <a:r>
              <a:rPr lang="sr-Cyrl-RS" sz="2400" dirty="0" smtClean="0"/>
              <a:t> инхибитор</a:t>
            </a:r>
          </a:p>
          <a:p>
            <a:pPr lvl="1"/>
            <a:r>
              <a:rPr lang="sr-Cyrl-RS" sz="2400" dirty="0" smtClean="0"/>
              <a:t>НФ или НМ хепарин (еноксапарин)</a:t>
            </a:r>
          </a:p>
          <a:p>
            <a:pPr lvl="1"/>
            <a:r>
              <a:rPr lang="sr-Cyrl-RS" sz="2400" dirty="0" smtClean="0"/>
              <a:t>НТГ (сл)</a:t>
            </a:r>
          </a:p>
          <a:p>
            <a:pPr lvl="1"/>
            <a:r>
              <a:rPr lang="sr-Cyrl-RS" sz="2400" dirty="0" smtClean="0"/>
              <a:t>Морфин</a:t>
            </a:r>
          </a:p>
          <a:p>
            <a:pPr lvl="1"/>
            <a:r>
              <a:rPr lang="sr-Cyrl-RS" sz="2400" dirty="0" smtClean="0"/>
              <a:t>Кисеоник</a:t>
            </a:r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Рационална фармакотерапија АКС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Рутинско лечење:</a:t>
            </a:r>
            <a:endParaRPr lang="sr-Latn-RS" sz="2800" dirty="0" smtClean="0"/>
          </a:p>
          <a:p>
            <a:pPr lvl="1"/>
            <a:r>
              <a:rPr lang="sr-Latn-RS" sz="2400" i="1" dirty="0" smtClean="0"/>
              <a:t>csBB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(и.в. или орално) </a:t>
            </a:r>
            <a:endParaRPr lang="sr-Latn-RS" sz="2400" i="1" dirty="0" smtClean="0"/>
          </a:p>
          <a:p>
            <a:pPr lvl="1"/>
            <a:r>
              <a:rPr lang="sr-Latn-RS" sz="2400" i="1" dirty="0" smtClean="0"/>
              <a:t>DHP CCB</a:t>
            </a:r>
          </a:p>
          <a:p>
            <a:pPr lvl="1"/>
            <a:r>
              <a:rPr lang="sr-Cyrl-RS" sz="2400" dirty="0" smtClean="0"/>
              <a:t>Тромболитици (у првим сатима, само код </a:t>
            </a:r>
            <a:r>
              <a:rPr lang="sr-Latn-RS" sz="2400" i="1" dirty="0" smtClean="0"/>
              <a:t>STEMI</a:t>
            </a:r>
            <a:r>
              <a:rPr lang="sr-Latn-RS" sz="2400" dirty="0" smtClean="0"/>
              <a:t>)</a:t>
            </a:r>
          </a:p>
          <a:p>
            <a:pPr lvl="1"/>
            <a:r>
              <a:rPr lang="sr-Cyrl-RS" sz="2400" dirty="0" smtClean="0"/>
              <a:t>Превенција акутних компликација (</a:t>
            </a:r>
            <a:r>
              <a:rPr lang="sr-Latn-RS" sz="2400" i="1" dirty="0" smtClean="0"/>
              <a:t>ACEi/ARB</a:t>
            </a:r>
            <a:r>
              <a:rPr lang="sr-Latn-RS" sz="2400" dirty="0" smtClean="0"/>
              <a:t>,</a:t>
            </a:r>
            <a:r>
              <a:rPr lang="sr-Cyrl-RS" sz="2400" dirty="0" smtClean="0"/>
              <a:t> </a:t>
            </a:r>
            <a:r>
              <a:rPr lang="sr-Latn-RS" sz="2400" i="1" dirty="0" smtClean="0"/>
              <a:t>loop</a:t>
            </a:r>
            <a:r>
              <a:rPr lang="sr-Latn-RS" sz="2400" dirty="0" smtClean="0"/>
              <a:t> </a:t>
            </a:r>
            <a:r>
              <a:rPr lang="sr-Latn-RS" sz="2400" i="1" dirty="0" smtClean="0"/>
              <a:t>D</a:t>
            </a:r>
            <a:r>
              <a:rPr lang="sr-Latn-RS" sz="2400" dirty="0" smtClean="0"/>
              <a:t>,  </a:t>
            </a:r>
            <a:r>
              <a:rPr lang="sr-Cyrl-RS" sz="2400" dirty="0" smtClean="0"/>
              <a:t>антиаритмици, инотропни лекови, НТГ и.в. и др.)</a:t>
            </a:r>
            <a:endParaRPr lang="sr-Cyrl-RS" sz="2400" i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КВС болести у светлу епидемиолошких података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Србији:</a:t>
            </a:r>
          </a:p>
          <a:p>
            <a:pPr lvl="1"/>
            <a:r>
              <a:rPr lang="sr-Cyrl-RS" dirty="0" smtClean="0"/>
              <a:t>У врху светске лествице по броју умрлих</a:t>
            </a:r>
          </a:p>
          <a:p>
            <a:pPr lvl="1"/>
            <a:r>
              <a:rPr lang="sr-Cyrl-RS" dirty="0" smtClean="0"/>
              <a:t>Више од 50 000 умрлих током 2018.</a:t>
            </a:r>
          </a:p>
          <a:p>
            <a:pPr lvl="1"/>
            <a:r>
              <a:rPr lang="sr-Cyrl-RS" dirty="0" smtClean="0"/>
              <a:t>КВС обољења доминирају међу водећим узроцима смрти, са учешћем од преко 50%</a:t>
            </a:r>
          </a:p>
          <a:p>
            <a:pPr lvl="1"/>
            <a:r>
              <a:rPr lang="sr-Cyrl-RS" dirty="0" smtClean="0"/>
              <a:t>40% цереброваскуларна обољења и коронарна болест, а скоро 50% остале болести?!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КВС болести у светлу епидемиолошких података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Србији:</a:t>
            </a:r>
          </a:p>
          <a:p>
            <a:pPr lvl="1"/>
            <a:r>
              <a:rPr lang="sr-Cyrl-RS" dirty="0" smtClean="0"/>
              <a:t>Мождани удар је заступљенији међу узроцима смрти од ИБС?!</a:t>
            </a:r>
          </a:p>
          <a:p>
            <a:pPr lvl="1"/>
            <a:r>
              <a:rPr lang="sr-Cyrl-RS" dirty="0" smtClean="0"/>
              <a:t>Више од 60% умрлих у добној групи старијих од 75 година, али 20% 30-70 г.!!!</a:t>
            </a:r>
          </a:p>
          <a:p>
            <a:pPr lvl="1"/>
            <a:r>
              <a:rPr lang="sr-Cyrl-RS" dirty="0" smtClean="0"/>
              <a:t>Највећа смртност код старијих жена и млађих мушкараца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Класични или главни (</a:t>
            </a:r>
            <a:r>
              <a:rPr lang="sr-Latn-RS" i="1" dirty="0" smtClean="0"/>
              <a:t>major</a:t>
            </a:r>
            <a:r>
              <a:rPr lang="sr-Latn-RS" dirty="0" smtClean="0"/>
              <a:t>) </a:t>
            </a:r>
            <a:r>
              <a:rPr lang="sr-Cyrl-RS" dirty="0" smtClean="0"/>
              <a:t>фактори</a:t>
            </a:r>
            <a:r>
              <a:rPr lang="sr-Cyrl-RS" dirty="0" smtClean="0"/>
              <a:t> ризика за АТКВС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14350">
              <a:buFont typeface="+mj-lt"/>
              <a:buAutoNum type="arabicPeriod"/>
            </a:pPr>
            <a:r>
              <a:rPr lang="sr-Cyrl-RS" sz="2800" b="1" dirty="0" smtClean="0"/>
              <a:t>Променљиви</a:t>
            </a:r>
          </a:p>
          <a:p>
            <a:pPr marL="971550" lvl="1" indent="-514350"/>
            <a:r>
              <a:rPr lang="sr-Cyrl-RS" dirty="0" smtClean="0"/>
              <a:t>Хипертензија</a:t>
            </a:r>
          </a:p>
          <a:p>
            <a:pPr marL="971550" lvl="1" indent="-514350"/>
            <a:r>
              <a:rPr lang="sr-Cyrl-RS" dirty="0" smtClean="0"/>
              <a:t>Диспидемије</a:t>
            </a:r>
          </a:p>
          <a:p>
            <a:pPr marL="971550" lvl="1" indent="-514350"/>
            <a:r>
              <a:rPr lang="sr-Cyrl-RS" dirty="0" smtClean="0"/>
              <a:t>Дијабетес мелитус тип 2</a:t>
            </a:r>
          </a:p>
          <a:p>
            <a:pPr marL="971550" lvl="1" indent="-514350"/>
            <a:r>
              <a:rPr lang="sr-Cyrl-RS" dirty="0" smtClean="0"/>
              <a:t>Активно пушење </a:t>
            </a:r>
          </a:p>
          <a:p>
            <a:pPr marL="571500" indent="-514350">
              <a:buFont typeface="+mj-lt"/>
              <a:buAutoNum type="arabicPeriod"/>
            </a:pPr>
            <a:r>
              <a:rPr lang="sr-Cyrl-RS" sz="2800" b="1" dirty="0" smtClean="0"/>
              <a:t>Непроменљиви </a:t>
            </a:r>
          </a:p>
          <a:p>
            <a:pPr marL="971550" lvl="1" indent="-514350"/>
            <a:r>
              <a:rPr lang="sr-Cyrl-RS" dirty="0" smtClean="0"/>
              <a:t>Пол</a:t>
            </a:r>
          </a:p>
          <a:p>
            <a:pPr marL="971550" lvl="1" indent="-514350"/>
            <a:r>
              <a:rPr lang="sr-Cyrl-RS" dirty="0" smtClean="0"/>
              <a:t>Старост</a:t>
            </a:r>
          </a:p>
          <a:p>
            <a:pPr marL="971550" lvl="1" indent="-514350"/>
            <a:r>
              <a:rPr lang="sr-Cyrl-RS" dirty="0" smtClean="0"/>
              <a:t>Наслеђе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Факултет медицинских наука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21035</TotalTime>
  <Words>3469</Words>
  <Application>Microsoft Office PowerPoint</Application>
  <PresentationFormat>On-screen Show (4:3)</PresentationFormat>
  <Paragraphs>423</Paragraphs>
  <Slides>68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4" baseType="lpstr">
      <vt:lpstr>Arial</vt:lpstr>
      <vt:lpstr>Calibri</vt:lpstr>
      <vt:lpstr>Comic Sans MS</vt:lpstr>
      <vt:lpstr>Wingdings</vt:lpstr>
      <vt:lpstr>Факултет медицинских наука</vt:lpstr>
      <vt:lpstr>2_Default Design</vt:lpstr>
      <vt:lpstr>Интегрисане акaдемске студије фармације Г08-Клиничка фармација 2</vt:lpstr>
      <vt:lpstr>Кардиоваскуларне (КВС) болести</vt:lpstr>
      <vt:lpstr>Велики КВС догађаји – MACE</vt:lpstr>
      <vt:lpstr>Значај КВС болести у светлу епидемиолошких података</vt:lpstr>
      <vt:lpstr>Значај КВС болести у светлу епидемиолошких података</vt:lpstr>
      <vt:lpstr>Значај КВС болести у светлу епидемиолошких података</vt:lpstr>
      <vt:lpstr>Значај КВС болести у светлу епидемиолошких података</vt:lpstr>
      <vt:lpstr>Значај КВС болести у светлу епидемиолошких података</vt:lpstr>
      <vt:lpstr>Класични или главни (major) фактори ризика за АТКВС болести</vt:lpstr>
      <vt:lpstr>Други фактори ризика</vt:lpstr>
      <vt:lpstr>Скор за процену индивидуалног КВС ризика</vt:lpstr>
      <vt:lpstr>Превенција АТКВС болести</vt:lpstr>
      <vt:lpstr>Формула европских препорука за превенцију АТКВС болести (2007.)</vt:lpstr>
      <vt:lpstr>Превенција АТКВС болести</vt:lpstr>
      <vt:lpstr>Хипертензија</vt:lpstr>
      <vt:lpstr>Хипертензија</vt:lpstr>
      <vt:lpstr>Стадијуми хипертензије (2020 International Society of Hypertension Global Hypertension Practice Guidelines)</vt:lpstr>
      <vt:lpstr>Подела хипертензије</vt:lpstr>
      <vt:lpstr>Рационално лечење хипертензије</vt:lpstr>
      <vt:lpstr>Рационално лечење хипертензије</vt:lpstr>
      <vt:lpstr>Рационално лечење хипертензије</vt:lpstr>
      <vt:lpstr>Проблем лечења хипертензије</vt:lpstr>
      <vt:lpstr>Резистентна хипертензија</vt:lpstr>
      <vt:lpstr>Резистентна хипертензија</vt:lpstr>
      <vt:lpstr>Фактори који утичу на комплијансу лекова</vt:lpstr>
      <vt:lpstr>Фактори који утичу на комплијансу лекова</vt:lpstr>
      <vt:lpstr>Рационалне нефармаколошке мере – Промена начина живота</vt:lpstr>
      <vt:lpstr>Рационална фармакотерапија хипертензије</vt:lpstr>
      <vt:lpstr>Рационална фармакотерапија хипертензије</vt:lpstr>
      <vt:lpstr>Рационална фармакотерапија хипертензије</vt:lpstr>
      <vt:lpstr>Антихипертензиви – први избор</vt:lpstr>
      <vt:lpstr>Остали антихипертензиви</vt:lpstr>
      <vt:lpstr>Избор антихипертензива</vt:lpstr>
      <vt:lpstr>Избор антихипертензива</vt:lpstr>
      <vt:lpstr>Избор антихипертензива</vt:lpstr>
      <vt:lpstr>Комбинована антихипертензивна терапија</vt:lpstr>
      <vt:lpstr>Пожељне комбинације антихипертензива</vt:lpstr>
      <vt:lpstr>Лечење резистентне ХТА</vt:lpstr>
      <vt:lpstr>Slide 39</vt:lpstr>
      <vt:lpstr>Клинички значајне интеракције антихипертензива</vt:lpstr>
      <vt:lpstr>Клинички фармацеут и рационална фармакотерапија ХТА</vt:lpstr>
      <vt:lpstr>Клинички фармацеут и рационална фармакотерапија ХТА</vt:lpstr>
      <vt:lpstr>Дислипидемије</vt:lpstr>
      <vt:lpstr>Компликације диспипидемија</vt:lpstr>
      <vt:lpstr>Етилошка подела дислипидемија</vt:lpstr>
      <vt:lpstr>Фенотипска класификација ХЛП по Фридриксону/СЗО</vt:lpstr>
      <vt:lpstr>Циљеви лечења дислипидемија</vt:lpstr>
      <vt:lpstr>Рационално лечење дислипидемија</vt:lpstr>
      <vt:lpstr>Хиполипидемици за редукцију КВС морбидитета и морталитета</vt:lpstr>
      <vt:lpstr>Смањење LDL у односу на базалне вредности</vt:lpstr>
      <vt:lpstr>Препоруке водича: оптималан терапијом остварен ниво LDL</vt:lpstr>
      <vt:lpstr>Избор хиполипидемика</vt:lpstr>
      <vt:lpstr>Просечно терапијом-изазвано снижење нивоа LDL</vt:lpstr>
      <vt:lpstr>Статини</vt:lpstr>
      <vt:lpstr>Пoтенцијални проблеми са употребом статина</vt:lpstr>
      <vt:lpstr>Пoтенцијални проблеми са употребом статина</vt:lpstr>
      <vt:lpstr>Општи проблем код употребе хиполипидемика</vt:lpstr>
      <vt:lpstr>Субјективна примедба предавача</vt:lpstr>
      <vt:lpstr>Исхемијска болест срца</vt:lpstr>
      <vt:lpstr>Исхемијска болест срца</vt:lpstr>
      <vt:lpstr>Типична еволуција АТ плака (стабилан vs. вулнерабилан плак)</vt:lpstr>
      <vt:lpstr>Рационална употреба лекова у превенцији АКС/смртности</vt:lpstr>
      <vt:lpstr>Рационална употреба лекова у САП</vt:lpstr>
      <vt:lpstr>Рационална употреба лекова у превенцији АКС/смртности</vt:lpstr>
      <vt:lpstr>Рационална употреба лекова у превенцији АКС/смртности</vt:lpstr>
      <vt:lpstr>Рационална фармакотерапија АКС</vt:lpstr>
      <vt:lpstr>Рационална фармакотерапија АКС</vt:lpstr>
      <vt:lpstr>Рационална фармакотерапија АКС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Srdjan Stefanovic</cp:lastModifiedBy>
  <cp:revision>269</cp:revision>
  <dcterms:created xsi:type="dcterms:W3CDTF">2007-04-23T19:01:08Z</dcterms:created>
  <dcterms:modified xsi:type="dcterms:W3CDTF">2021-01-28T22:55:07Z</dcterms:modified>
</cp:coreProperties>
</file>